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86" r:id="rId2"/>
    <p:sldId id="264" r:id="rId3"/>
    <p:sldId id="263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5" r:id="rId13"/>
    <p:sldId id="276" r:id="rId14"/>
    <p:sldId id="287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8" r:id="rId24"/>
  </p:sldIdLst>
  <p:sldSz cx="9144000" cy="5143500" type="screen16x9"/>
  <p:notesSz cx="9144000" cy="5143500"/>
  <p:embeddedFontLst>
    <p:embeddedFont>
      <p:font typeface="Arial" panose="020B0604020202020204" pitchFamily="34" charset="0"/>
      <p:regular r:id="rId25"/>
    </p:embeddedFont>
    <p:embeddedFont>
      <p:font typeface="Sakkal Majalla" panose="020B0604020202020204" charset="-78"/>
      <p:regular r:id="rId26"/>
      <p:bold r:id="rId27"/>
    </p:embeddedFont>
    <p:embeddedFont>
      <p:font typeface="Times New Roman" panose="02020603050405020304" pitchFamily="18" charset="0"/>
      <p:regular r:id="rId28"/>
    </p:embeddedFont>
    <p:embeddedFont>
      <p:font typeface="Arial Narrow" panose="020B0606020202030204" pitchFamily="34" charset="0"/>
      <p:regular r:id="rId29"/>
      <p:bold r:id="rId30"/>
      <p:italic r:id="rId31"/>
      <p:bold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726" y="9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bg2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bg2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bg2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84" y="3004"/>
            <a:ext cx="9141015" cy="514049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2984" y="3004"/>
            <a:ext cx="9141015" cy="5140495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16446"/>
            <a:ext cx="9144000" cy="638175"/>
          </a:xfrm>
          <a:custGeom>
            <a:avLst/>
            <a:gdLst/>
            <a:ahLst/>
            <a:cxnLst/>
            <a:rect l="l" t="t" r="r" b="b"/>
            <a:pathLst>
              <a:path w="9144000" h="638175">
                <a:moveTo>
                  <a:pt x="9144000" y="0"/>
                </a:moveTo>
                <a:lnTo>
                  <a:pt x="0" y="0"/>
                </a:lnTo>
                <a:lnTo>
                  <a:pt x="0" y="637794"/>
                </a:lnTo>
                <a:lnTo>
                  <a:pt x="9144000" y="637794"/>
                </a:lnTo>
                <a:lnTo>
                  <a:pt x="9144000" y="0"/>
                </a:lnTo>
                <a:close/>
              </a:path>
            </a:pathLst>
          </a:custGeom>
          <a:solidFill>
            <a:srgbClr val="25406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16446"/>
            <a:ext cx="9144000" cy="638175"/>
          </a:xfrm>
          <a:custGeom>
            <a:avLst/>
            <a:gdLst/>
            <a:ahLst/>
            <a:cxnLst/>
            <a:rect l="l" t="t" r="r" b="b"/>
            <a:pathLst>
              <a:path w="9144000" h="638175">
                <a:moveTo>
                  <a:pt x="0" y="0"/>
                </a:moveTo>
                <a:lnTo>
                  <a:pt x="9144000" y="0"/>
                </a:lnTo>
                <a:lnTo>
                  <a:pt x="9144000" y="637793"/>
                </a:lnTo>
                <a:lnTo>
                  <a:pt x="0" y="637793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385D8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47930" y="51428"/>
            <a:ext cx="3648138" cy="4521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chemeClr val="bg2"/>
                </a:solidFill>
                <a:latin typeface="Arial Narrow"/>
                <a:cs typeface="Arial Narro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84478" y="2063750"/>
            <a:ext cx="8575042" cy="15659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7/28/2021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615553"/>
          </a:xfrm>
        </p:spPr>
        <p:txBody>
          <a:bodyPr/>
          <a:lstStyle/>
          <a:p>
            <a:r>
              <a:rPr lang="en-IN" sz="4000" dirty="0" smtClean="0">
                <a:solidFill>
                  <a:srgbClr val="00B0F0"/>
                </a:solidFill>
              </a:rPr>
              <a:t>BITCOIN SCRIPT PART 2</a:t>
            </a:r>
            <a:endParaRPr lang="en-IN" sz="4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8378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31266" y="51428"/>
            <a:ext cx="20796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Bitcoin</a:t>
            </a:r>
            <a:r>
              <a:rPr spc="-55" dirty="0"/>
              <a:t> </a:t>
            </a:r>
            <a:r>
              <a:rPr spc="-10" dirty="0"/>
              <a:t>Scripts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5772148" y="1009650"/>
            <a:ext cx="723900" cy="3157855"/>
            <a:chOff x="5772148" y="1009650"/>
            <a:chExt cx="723900" cy="3157855"/>
          </a:xfrm>
        </p:grpSpPr>
        <p:sp>
          <p:nvSpPr>
            <p:cNvPr id="4" name="object 4"/>
            <p:cNvSpPr/>
            <p:nvPr/>
          </p:nvSpPr>
          <p:spPr>
            <a:xfrm>
              <a:off x="5772148" y="1047750"/>
              <a:ext cx="685800" cy="0"/>
            </a:xfrm>
            <a:custGeom>
              <a:avLst/>
              <a:gdLst/>
              <a:ahLst/>
              <a:cxnLst/>
              <a:rect l="l" t="t" r="r" b="b"/>
              <a:pathLst>
                <a:path w="685800">
                  <a:moveTo>
                    <a:pt x="0" y="0"/>
                  </a:moveTo>
                  <a:lnTo>
                    <a:pt x="68580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57948" y="1043285"/>
              <a:ext cx="0" cy="3124200"/>
            </a:xfrm>
            <a:custGeom>
              <a:avLst/>
              <a:gdLst/>
              <a:ahLst/>
              <a:cxnLst/>
              <a:rect l="l" t="t" r="r" b="b"/>
              <a:pathLst>
                <a:path h="3124200">
                  <a:moveTo>
                    <a:pt x="0" y="0"/>
                  </a:moveTo>
                  <a:lnTo>
                    <a:pt x="0" y="312420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8229600" y="1047750"/>
            <a:ext cx="762000" cy="3124200"/>
          </a:xfrm>
          <a:custGeom>
            <a:avLst/>
            <a:gdLst/>
            <a:ahLst/>
            <a:cxnLst/>
            <a:rect l="l" t="t" r="r" b="b"/>
            <a:pathLst>
              <a:path w="762000" h="3124200">
                <a:moveTo>
                  <a:pt x="0" y="0"/>
                </a:moveTo>
                <a:lnTo>
                  <a:pt x="762000" y="0"/>
                </a:lnTo>
              </a:path>
              <a:path w="762000" h="3124200">
                <a:moveTo>
                  <a:pt x="0" y="0"/>
                </a:moveTo>
                <a:lnTo>
                  <a:pt x="0" y="3124200"/>
                </a:lnTo>
              </a:path>
            </a:pathLst>
          </a:custGeom>
          <a:ln w="76200">
            <a:solidFill>
              <a:srgbClr val="05050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6648447" y="2672676"/>
            <a:ext cx="1428750" cy="1066800"/>
            <a:chOff x="6648447" y="2672676"/>
            <a:chExt cx="1428750" cy="1066800"/>
          </a:xfrm>
        </p:grpSpPr>
        <p:sp>
          <p:nvSpPr>
            <p:cNvPr id="8" name="object 8"/>
            <p:cNvSpPr/>
            <p:nvPr/>
          </p:nvSpPr>
          <p:spPr>
            <a:xfrm>
              <a:off x="6648447" y="2710780"/>
              <a:ext cx="1428750" cy="0"/>
            </a:xfrm>
            <a:custGeom>
              <a:avLst/>
              <a:gdLst/>
              <a:ahLst/>
              <a:cxnLst/>
              <a:rect l="l" t="t" r="r" b="b"/>
              <a:pathLst>
                <a:path w="1428750">
                  <a:moveTo>
                    <a:pt x="0" y="0"/>
                  </a:moveTo>
                  <a:lnTo>
                    <a:pt x="142875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045325" y="2710776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635000" y="0"/>
                  </a:moveTo>
                  <a:lnTo>
                    <a:pt x="0" y="0"/>
                  </a:lnTo>
                  <a:lnTo>
                    <a:pt x="0" y="990600"/>
                  </a:lnTo>
                  <a:lnTo>
                    <a:pt x="635000" y="99060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045325" y="2710776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0" y="0"/>
                  </a:moveTo>
                  <a:lnTo>
                    <a:pt x="635000" y="0"/>
                  </a:lnTo>
                  <a:lnTo>
                    <a:pt x="635000" y="990600"/>
                  </a:lnTo>
                  <a:lnTo>
                    <a:pt x="0" y="990600"/>
                  </a:lnTo>
                  <a:lnTo>
                    <a:pt x="0" y="0"/>
                  </a:lnTo>
                  <a:close/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284478" y="2063750"/>
            <a:ext cx="571055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2400" spc="-5" dirty="0">
                <a:latin typeface="Arial Narrow"/>
                <a:cs typeface="Arial Narrow"/>
              </a:rPr>
              <a:t>Equality is checked between the top two items in  the</a:t>
            </a:r>
            <a:r>
              <a:rPr sz="2400" spc="5" dirty="0">
                <a:latin typeface="Arial Narrow"/>
                <a:cs typeface="Arial Narrow"/>
              </a:rPr>
              <a:t> </a:t>
            </a:r>
            <a:r>
              <a:rPr sz="2400" spc="-5" dirty="0">
                <a:latin typeface="Arial Narrow"/>
                <a:cs typeface="Arial Narrow"/>
              </a:rPr>
              <a:t>stack</a:t>
            </a:r>
            <a:endParaRPr sz="2400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19702" y="1131366"/>
            <a:ext cx="2827655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spc="-5" dirty="0">
                <a:solidFill>
                  <a:srgbClr val="FF0000"/>
                </a:solidFill>
                <a:latin typeface="Sakkal Majalla"/>
                <a:cs typeface="Sakkal Majalla"/>
              </a:rPr>
              <a:t>OP_EQUALVERIFY</a:t>
            </a:r>
            <a:r>
              <a:rPr sz="2000" b="1" spc="-10" dirty="0">
                <a:solidFill>
                  <a:srgbClr val="FF0000"/>
                </a:solidFill>
                <a:latin typeface="Sakkal Majalla"/>
                <a:cs typeface="Sakkal Majalla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OP_CHECKSIG</a:t>
            </a:r>
            <a:endParaRPr sz="2000">
              <a:latin typeface="Sakkal Majalla"/>
              <a:cs typeface="Sakkal Majall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88288" y="3298402"/>
            <a:ext cx="125603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OP_CHECKSIG</a:t>
            </a:r>
            <a:endParaRPr sz="2000">
              <a:latin typeface="Sakkal Majalla"/>
              <a:cs typeface="Sakkal Majall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560939" y="942087"/>
            <a:ext cx="1521460" cy="1628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FF0000"/>
                </a:solidFill>
                <a:latin typeface="Sakkal Majalla"/>
                <a:cs typeface="Sakkal Majalla"/>
              </a:rPr>
              <a:t>&lt;pubKeyHash&gt;</a:t>
            </a:r>
            <a:endParaRPr sz="2400">
              <a:latin typeface="Sakkal Majalla"/>
              <a:cs typeface="Sakkal Majalla"/>
            </a:endParaRPr>
          </a:p>
          <a:p>
            <a:pPr marL="1905" algn="ctr">
              <a:lnSpc>
                <a:spcPct val="100000"/>
              </a:lnSpc>
              <a:spcBef>
                <a:spcPts val="130"/>
              </a:spcBef>
            </a:pPr>
            <a:r>
              <a:rPr sz="2400" b="1" dirty="0">
                <a:solidFill>
                  <a:srgbClr val="FF0000"/>
                </a:solidFill>
                <a:latin typeface="Sakkal Majalla"/>
                <a:cs typeface="Sakkal Majalla"/>
              </a:rPr>
              <a:t>&lt;pubHash&gt;</a:t>
            </a:r>
            <a:endParaRPr sz="2400">
              <a:latin typeface="Sakkal Majalla"/>
              <a:cs typeface="Sakkal Majalla"/>
            </a:endParaRPr>
          </a:p>
          <a:p>
            <a:pPr marL="12065" algn="ctr">
              <a:lnSpc>
                <a:spcPct val="100000"/>
              </a:lnSpc>
              <a:spcBef>
                <a:spcPts val="375"/>
              </a:spcBef>
            </a:pPr>
            <a:r>
              <a:rPr sz="2400" b="1" spc="-5" dirty="0">
                <a:latin typeface="Sakkal Majalla"/>
                <a:cs typeface="Sakkal Majalla"/>
              </a:rPr>
              <a:t>&lt;pubKey&gt;</a:t>
            </a:r>
            <a:endParaRPr sz="2400">
              <a:latin typeface="Sakkal Majalla"/>
              <a:cs typeface="Sakkal Majalla"/>
            </a:endParaRPr>
          </a:p>
          <a:p>
            <a:pPr marL="12065" algn="ctr">
              <a:lnSpc>
                <a:spcPct val="100000"/>
              </a:lnSpc>
              <a:spcBef>
                <a:spcPts val="595"/>
              </a:spcBef>
            </a:pPr>
            <a:r>
              <a:rPr sz="2400" b="1" spc="-5" dirty="0">
                <a:latin typeface="Sakkal Majalla"/>
                <a:cs typeface="Sakkal Majalla"/>
              </a:rPr>
              <a:t>&lt;sig&gt;</a:t>
            </a:r>
            <a:endParaRPr sz="2400">
              <a:latin typeface="Sakkal Majalla"/>
              <a:cs typeface="Sakkal Majall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31266" y="51428"/>
            <a:ext cx="20796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Bitcoin</a:t>
            </a:r>
            <a:r>
              <a:rPr spc="-55" dirty="0"/>
              <a:t> </a:t>
            </a:r>
            <a:r>
              <a:rPr spc="-10" dirty="0"/>
              <a:t>Scripts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5772148" y="1009650"/>
            <a:ext cx="723900" cy="3157855"/>
            <a:chOff x="5772148" y="1009650"/>
            <a:chExt cx="723900" cy="3157855"/>
          </a:xfrm>
        </p:grpSpPr>
        <p:sp>
          <p:nvSpPr>
            <p:cNvPr id="4" name="object 4"/>
            <p:cNvSpPr/>
            <p:nvPr/>
          </p:nvSpPr>
          <p:spPr>
            <a:xfrm>
              <a:off x="5772148" y="1047750"/>
              <a:ext cx="685800" cy="0"/>
            </a:xfrm>
            <a:custGeom>
              <a:avLst/>
              <a:gdLst/>
              <a:ahLst/>
              <a:cxnLst/>
              <a:rect l="l" t="t" r="r" b="b"/>
              <a:pathLst>
                <a:path w="685800">
                  <a:moveTo>
                    <a:pt x="0" y="0"/>
                  </a:moveTo>
                  <a:lnTo>
                    <a:pt x="68580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57948" y="1043285"/>
              <a:ext cx="0" cy="3124200"/>
            </a:xfrm>
            <a:custGeom>
              <a:avLst/>
              <a:gdLst/>
              <a:ahLst/>
              <a:cxnLst/>
              <a:rect l="l" t="t" r="r" b="b"/>
              <a:pathLst>
                <a:path h="3124200">
                  <a:moveTo>
                    <a:pt x="0" y="0"/>
                  </a:moveTo>
                  <a:lnTo>
                    <a:pt x="0" y="312420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8229600" y="1047750"/>
            <a:ext cx="762000" cy="3124200"/>
          </a:xfrm>
          <a:custGeom>
            <a:avLst/>
            <a:gdLst/>
            <a:ahLst/>
            <a:cxnLst/>
            <a:rect l="l" t="t" r="r" b="b"/>
            <a:pathLst>
              <a:path w="762000" h="3124200">
                <a:moveTo>
                  <a:pt x="0" y="0"/>
                </a:moveTo>
                <a:lnTo>
                  <a:pt x="762000" y="0"/>
                </a:lnTo>
              </a:path>
              <a:path w="762000" h="3124200">
                <a:moveTo>
                  <a:pt x="0" y="0"/>
                </a:moveTo>
                <a:lnTo>
                  <a:pt x="0" y="3124200"/>
                </a:lnTo>
              </a:path>
            </a:pathLst>
          </a:custGeom>
          <a:ln w="76200">
            <a:solidFill>
              <a:srgbClr val="05050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6648447" y="1920443"/>
            <a:ext cx="1428750" cy="1066800"/>
            <a:chOff x="6648447" y="1920443"/>
            <a:chExt cx="1428750" cy="1066800"/>
          </a:xfrm>
        </p:grpSpPr>
        <p:sp>
          <p:nvSpPr>
            <p:cNvPr id="8" name="object 8"/>
            <p:cNvSpPr/>
            <p:nvPr/>
          </p:nvSpPr>
          <p:spPr>
            <a:xfrm>
              <a:off x="6648447" y="1958548"/>
              <a:ext cx="1428750" cy="0"/>
            </a:xfrm>
            <a:custGeom>
              <a:avLst/>
              <a:gdLst/>
              <a:ahLst/>
              <a:cxnLst/>
              <a:rect l="l" t="t" r="r" b="b"/>
              <a:pathLst>
                <a:path w="1428750">
                  <a:moveTo>
                    <a:pt x="0" y="0"/>
                  </a:moveTo>
                  <a:lnTo>
                    <a:pt x="142875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045325" y="1958543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635000" y="0"/>
                  </a:moveTo>
                  <a:lnTo>
                    <a:pt x="0" y="0"/>
                  </a:lnTo>
                  <a:lnTo>
                    <a:pt x="0" y="990600"/>
                  </a:lnTo>
                  <a:lnTo>
                    <a:pt x="635000" y="99060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045325" y="1958543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0" y="0"/>
                  </a:moveTo>
                  <a:lnTo>
                    <a:pt x="635000" y="0"/>
                  </a:lnTo>
                  <a:lnTo>
                    <a:pt x="635000" y="990600"/>
                  </a:lnTo>
                  <a:lnTo>
                    <a:pt x="0" y="990600"/>
                  </a:lnTo>
                  <a:lnTo>
                    <a:pt x="0" y="0"/>
                  </a:lnTo>
                  <a:close/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6823962" y="887831"/>
            <a:ext cx="1008380" cy="842644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400" b="1" spc="-5" dirty="0">
                <a:solidFill>
                  <a:srgbClr val="FF0000"/>
                </a:solidFill>
                <a:latin typeface="Sakkal Majalla"/>
                <a:cs typeface="Sakkal Majalla"/>
              </a:rPr>
              <a:t>&lt;pubKey&gt;</a:t>
            </a:r>
            <a:endParaRPr sz="2400">
              <a:latin typeface="Sakkal Majalla"/>
              <a:cs typeface="Sakkal Majalla"/>
            </a:endParaRPr>
          </a:p>
          <a:p>
            <a:pPr marR="31115" algn="ctr">
              <a:lnSpc>
                <a:spcPct val="100000"/>
              </a:lnSpc>
              <a:spcBef>
                <a:spcPts val="335"/>
              </a:spcBef>
            </a:pPr>
            <a:r>
              <a:rPr sz="2400" b="1" spc="-5" dirty="0">
                <a:solidFill>
                  <a:srgbClr val="FF0000"/>
                </a:solidFill>
                <a:latin typeface="Sakkal Majalla"/>
                <a:cs typeface="Sakkal Majalla"/>
              </a:rPr>
              <a:t>&lt;sig&gt;</a:t>
            </a:r>
            <a:endParaRPr sz="2400">
              <a:latin typeface="Sakkal Majalla"/>
              <a:cs typeface="Sakkal Majall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19702" y="1131366"/>
            <a:ext cx="125603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spc="-5" dirty="0">
                <a:solidFill>
                  <a:srgbClr val="FF0000"/>
                </a:solidFill>
                <a:latin typeface="Sakkal Majalla"/>
                <a:cs typeface="Sakkal Majalla"/>
              </a:rPr>
              <a:t>OP_CHECKSIG</a:t>
            </a:r>
            <a:endParaRPr sz="2000">
              <a:latin typeface="Sakkal Majalla"/>
              <a:cs typeface="Sakkal Majall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84478" y="2063750"/>
            <a:ext cx="5696585" cy="15659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2400" spc="-5" dirty="0">
                <a:latin typeface="Arial Narrow"/>
                <a:cs typeface="Arial Narrow"/>
              </a:rPr>
              <a:t>Signature is checked based on the top two stack  item</a:t>
            </a:r>
            <a:endParaRPr sz="2400">
              <a:latin typeface="Arial Narrow"/>
              <a:cs typeface="Arial Narro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450">
              <a:latin typeface="Arial Narrow"/>
              <a:cs typeface="Arial Narrow"/>
            </a:endParaRPr>
          </a:p>
          <a:p>
            <a:pPr marL="15875">
              <a:lnSpc>
                <a:spcPct val="100000"/>
              </a:lnSpc>
            </a:pPr>
            <a:r>
              <a:rPr sz="2000" b="1" dirty="0">
                <a:solidFill>
                  <a:srgbClr val="002060"/>
                </a:solidFill>
                <a:latin typeface="Sakkal Majalla"/>
                <a:cs typeface="Sakkal Majalla"/>
              </a:rPr>
              <a:t>TRUE</a:t>
            </a:r>
            <a:endParaRPr sz="2000">
              <a:latin typeface="Sakkal Majalla"/>
              <a:cs typeface="Sakkal Majall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140" y="769873"/>
            <a:ext cx="6644005" cy="25387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0070C0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solidFill>
                  <a:srgbClr val="0070C0"/>
                </a:solidFill>
                <a:latin typeface="Arial Narrow"/>
                <a:cs typeface="Arial Narrow"/>
              </a:rPr>
              <a:t>Provably un-spendable or prunable</a:t>
            </a:r>
            <a:r>
              <a:rPr sz="2400" b="1" spc="45" dirty="0">
                <a:solidFill>
                  <a:srgbClr val="0070C0"/>
                </a:solidFill>
                <a:latin typeface="Arial Narrow"/>
                <a:cs typeface="Arial Narrow"/>
              </a:rPr>
              <a:t> </a:t>
            </a:r>
            <a:r>
              <a:rPr sz="2400" b="1" spc="-5" dirty="0">
                <a:solidFill>
                  <a:srgbClr val="0070C0"/>
                </a:solidFill>
                <a:latin typeface="Arial Narrow"/>
                <a:cs typeface="Arial Narrow"/>
              </a:rPr>
              <a:t>outputs</a:t>
            </a:r>
            <a:endParaRPr sz="2400" dirty="0">
              <a:latin typeface="Arial Narrow"/>
              <a:cs typeface="Arial Narrow"/>
            </a:endParaRPr>
          </a:p>
          <a:p>
            <a:pPr marL="2035810" algn="ctr">
              <a:lnSpc>
                <a:spcPct val="100000"/>
              </a:lnSpc>
              <a:spcBef>
                <a:spcPts val="45"/>
              </a:spcBef>
            </a:pPr>
            <a:r>
              <a:rPr sz="2400" b="1" spc="-5" dirty="0">
                <a:latin typeface="Sakkal Majalla"/>
                <a:cs typeface="Sakkal Majalla"/>
              </a:rPr>
              <a:t>scriptPubKey: </a:t>
            </a:r>
            <a:r>
              <a:rPr sz="2400" b="1" dirty="0">
                <a:latin typeface="Sakkal Majalla"/>
                <a:cs typeface="Sakkal Majalla"/>
              </a:rPr>
              <a:t>OP_RETURN {zero </a:t>
            </a:r>
            <a:r>
              <a:rPr sz="2400" b="1" spc="-5" dirty="0">
                <a:latin typeface="Sakkal Majalla"/>
                <a:cs typeface="Sakkal Majalla"/>
              </a:rPr>
              <a:t>or more</a:t>
            </a:r>
            <a:r>
              <a:rPr sz="2400" b="1" spc="-70" dirty="0">
                <a:latin typeface="Sakkal Majalla"/>
                <a:cs typeface="Sakkal Majalla"/>
              </a:rPr>
              <a:t> </a:t>
            </a:r>
            <a:r>
              <a:rPr sz="2400" b="1" spc="-5" dirty="0">
                <a:latin typeface="Sakkal Majalla"/>
                <a:cs typeface="Sakkal Majalla"/>
              </a:rPr>
              <a:t>ops}</a:t>
            </a:r>
            <a:endParaRPr sz="2400" dirty="0">
              <a:latin typeface="Sakkal Majalla"/>
              <a:cs typeface="Sakkal Majall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250" dirty="0">
              <a:latin typeface="Sakkal Majalla"/>
              <a:cs typeface="Sakkal Majalla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solidFill>
                  <a:srgbClr val="0070C0"/>
                </a:solidFill>
                <a:latin typeface="Arial Narrow"/>
                <a:cs typeface="Arial Narrow"/>
              </a:rPr>
              <a:t>Anyone-can-spend</a:t>
            </a:r>
            <a:r>
              <a:rPr sz="2400" b="1" spc="30" dirty="0">
                <a:solidFill>
                  <a:srgbClr val="0070C0"/>
                </a:solidFill>
                <a:latin typeface="Arial Narrow"/>
                <a:cs typeface="Arial Narrow"/>
              </a:rPr>
              <a:t> </a:t>
            </a:r>
            <a:r>
              <a:rPr sz="2400" b="1" spc="-5" dirty="0">
                <a:solidFill>
                  <a:srgbClr val="0070C0"/>
                </a:solidFill>
                <a:latin typeface="Arial Narrow"/>
                <a:cs typeface="Arial Narrow"/>
              </a:rPr>
              <a:t>outputs</a:t>
            </a:r>
            <a:endParaRPr sz="2400" dirty="0">
              <a:latin typeface="Arial Narrow"/>
              <a:cs typeface="Arial Narrow"/>
            </a:endParaRPr>
          </a:p>
          <a:p>
            <a:pPr marL="2033905" algn="ctr">
              <a:lnSpc>
                <a:spcPct val="100000"/>
              </a:lnSpc>
              <a:spcBef>
                <a:spcPts val="45"/>
              </a:spcBef>
            </a:pPr>
            <a:r>
              <a:rPr sz="2400" b="1" spc="-5" dirty="0">
                <a:latin typeface="Sakkal Majalla"/>
                <a:cs typeface="Sakkal Majalla"/>
              </a:rPr>
              <a:t>scriptPubKey:</a:t>
            </a:r>
            <a:r>
              <a:rPr sz="2400" b="1" spc="-20" dirty="0">
                <a:latin typeface="Sakkal Majalla"/>
                <a:cs typeface="Sakkal Majalla"/>
              </a:rPr>
              <a:t> </a:t>
            </a:r>
            <a:r>
              <a:rPr sz="2400" b="1" spc="-5" dirty="0">
                <a:latin typeface="Sakkal Majalla"/>
                <a:cs typeface="Sakkal Majalla"/>
              </a:rPr>
              <a:t>{empty}</a:t>
            </a:r>
            <a:endParaRPr sz="2400" dirty="0">
              <a:latin typeface="Sakkal Majalla"/>
              <a:cs typeface="Sakkal Majalla"/>
            </a:endParaRPr>
          </a:p>
          <a:p>
            <a:pPr marL="2035175" algn="ctr">
              <a:lnSpc>
                <a:spcPct val="100000"/>
              </a:lnSpc>
              <a:spcBef>
                <a:spcPts val="735"/>
              </a:spcBef>
            </a:pPr>
            <a:r>
              <a:rPr sz="2400" b="1" spc="-5" dirty="0">
                <a:latin typeface="Sakkal Majalla"/>
                <a:cs typeface="Sakkal Majalla"/>
              </a:rPr>
              <a:t>scriptSig:</a:t>
            </a:r>
            <a:r>
              <a:rPr sz="2400" b="1" dirty="0">
                <a:latin typeface="Sakkal Majalla"/>
                <a:cs typeface="Sakkal Majalla"/>
              </a:rPr>
              <a:t> OP_TRUE</a:t>
            </a:r>
            <a:endParaRPr sz="2400" dirty="0">
              <a:latin typeface="Sakkal Majalla"/>
              <a:cs typeface="Sakkal Majall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>
                <a:solidFill>
                  <a:schemeClr val="accent1"/>
                </a:solidFill>
              </a:rPr>
              <a:t>Interesting Bitcoin</a:t>
            </a:r>
            <a:r>
              <a:rPr spc="-55" dirty="0">
                <a:solidFill>
                  <a:schemeClr val="accent1"/>
                </a:solidFill>
              </a:rPr>
              <a:t> </a:t>
            </a:r>
            <a:r>
              <a:rPr spc="-10" dirty="0">
                <a:solidFill>
                  <a:schemeClr val="accent1"/>
                </a:solidFill>
              </a:rPr>
              <a:t>Scripts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140" y="769873"/>
            <a:ext cx="8267065" cy="1567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Clr>
                <a:srgbClr val="0070C0"/>
              </a:buClr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solidFill>
                  <a:srgbClr val="0070C0"/>
                </a:solidFill>
                <a:latin typeface="Arial Narrow"/>
                <a:cs typeface="Arial Narrow"/>
              </a:rPr>
              <a:t>Freezing funds until a time </a:t>
            </a:r>
            <a:r>
              <a:rPr sz="2400" b="1" dirty="0">
                <a:solidFill>
                  <a:srgbClr val="0070C0"/>
                </a:solidFill>
                <a:latin typeface="Arial Narrow"/>
                <a:cs typeface="Arial Narrow"/>
              </a:rPr>
              <a:t>in </a:t>
            </a:r>
            <a:r>
              <a:rPr sz="2400" b="1" spc="-5" dirty="0">
                <a:solidFill>
                  <a:srgbClr val="0070C0"/>
                </a:solidFill>
                <a:latin typeface="Arial Narrow"/>
                <a:cs typeface="Arial Narrow"/>
              </a:rPr>
              <a:t>the</a:t>
            </a:r>
            <a:r>
              <a:rPr sz="2400" b="1" spc="10" dirty="0">
                <a:solidFill>
                  <a:srgbClr val="0070C0"/>
                </a:solidFill>
                <a:latin typeface="Arial Narrow"/>
                <a:cs typeface="Arial Narrow"/>
              </a:rPr>
              <a:t> </a:t>
            </a:r>
            <a:r>
              <a:rPr sz="2400" b="1" spc="-5" dirty="0">
                <a:solidFill>
                  <a:srgbClr val="0070C0"/>
                </a:solidFill>
                <a:latin typeface="Arial Narrow"/>
                <a:cs typeface="Arial Narrow"/>
              </a:rPr>
              <a:t>future</a:t>
            </a:r>
            <a:endParaRPr sz="2400" dirty="0">
              <a:latin typeface="Arial Narrow"/>
              <a:cs typeface="Arial Narrow"/>
            </a:endParaRPr>
          </a:p>
          <a:p>
            <a:pPr marL="425450" marR="5080" algn="ctr">
              <a:lnSpc>
                <a:spcPct val="100000"/>
              </a:lnSpc>
              <a:spcBef>
                <a:spcPts val="45"/>
              </a:spcBef>
            </a:pPr>
            <a:r>
              <a:rPr sz="2400" b="1" spc="-5" dirty="0">
                <a:latin typeface="Sakkal Majalla"/>
                <a:cs typeface="Sakkal Majalla"/>
              </a:rPr>
              <a:t>scriptPubKey: &lt;expiry_time&gt; OP_CHECKLOCKTIMEVERIFY </a:t>
            </a:r>
            <a:r>
              <a:rPr sz="2400" b="1" dirty="0">
                <a:latin typeface="Sakkal Majalla"/>
                <a:cs typeface="Sakkal Majalla"/>
              </a:rPr>
              <a:t>OP_DROP OP_DUP  </a:t>
            </a:r>
            <a:r>
              <a:rPr sz="2400" b="1" spc="-5" dirty="0">
                <a:latin typeface="Sakkal Majalla"/>
                <a:cs typeface="Sakkal Majalla"/>
              </a:rPr>
              <a:t>OP_HASH160 &lt;pubKeyHash&gt; </a:t>
            </a:r>
            <a:r>
              <a:rPr sz="2400" b="1" dirty="0">
                <a:latin typeface="Sakkal Majalla"/>
                <a:cs typeface="Sakkal Majalla"/>
              </a:rPr>
              <a:t>OP_EQUALVERIFY</a:t>
            </a:r>
            <a:r>
              <a:rPr sz="2400" b="1" spc="-10" dirty="0">
                <a:latin typeface="Sakkal Majalla"/>
                <a:cs typeface="Sakkal Majalla"/>
              </a:rPr>
              <a:t> </a:t>
            </a:r>
            <a:r>
              <a:rPr sz="2400" b="1" spc="-5" dirty="0">
                <a:latin typeface="Sakkal Majalla"/>
                <a:cs typeface="Sakkal Majalla"/>
              </a:rPr>
              <a:t>OP_CHECKSIG</a:t>
            </a:r>
            <a:endParaRPr sz="2400" dirty="0">
              <a:latin typeface="Sakkal Majalla"/>
              <a:cs typeface="Sakkal Majalla"/>
            </a:endParaRPr>
          </a:p>
          <a:p>
            <a:pPr marL="410845" algn="ctr">
              <a:lnSpc>
                <a:spcPct val="100000"/>
              </a:lnSpc>
              <a:spcBef>
                <a:spcPts val="575"/>
              </a:spcBef>
            </a:pPr>
            <a:r>
              <a:rPr sz="2400" b="1" spc="-5" dirty="0">
                <a:latin typeface="Sakkal Majalla"/>
                <a:cs typeface="Sakkal Majalla"/>
              </a:rPr>
              <a:t>scriptSig: &lt;sig&gt;</a:t>
            </a:r>
            <a:r>
              <a:rPr sz="2400" b="1" spc="5" dirty="0">
                <a:latin typeface="Sakkal Majalla"/>
                <a:cs typeface="Sakkal Majalla"/>
              </a:rPr>
              <a:t> </a:t>
            </a:r>
            <a:r>
              <a:rPr sz="2400" b="1" spc="-5" dirty="0">
                <a:latin typeface="Sakkal Majalla"/>
                <a:cs typeface="Sakkal Majalla"/>
              </a:rPr>
              <a:t>&lt;pubKey&gt;</a:t>
            </a:r>
            <a:endParaRPr sz="2400" dirty="0">
              <a:latin typeface="Sakkal Majalla"/>
              <a:cs typeface="Sakkal Majall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>
                <a:solidFill>
                  <a:schemeClr val="accent1"/>
                </a:solidFill>
              </a:rPr>
              <a:t>Interesting Bitcoin</a:t>
            </a:r>
            <a:r>
              <a:rPr spc="-55" dirty="0">
                <a:solidFill>
                  <a:schemeClr val="accent1"/>
                </a:solidFill>
              </a:rPr>
              <a:t> </a:t>
            </a:r>
            <a:r>
              <a:rPr spc="-10" dirty="0">
                <a:solidFill>
                  <a:schemeClr val="accent1"/>
                </a:solidFill>
              </a:rPr>
              <a:t>Scripts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478" y="2063750"/>
            <a:ext cx="8575042" cy="677108"/>
          </a:xfrm>
        </p:spPr>
        <p:txBody>
          <a:bodyPr/>
          <a:lstStyle/>
          <a:p>
            <a:r>
              <a:rPr lang="en-IN" sz="4400" b="1" spc="-5" dirty="0">
                <a:solidFill>
                  <a:srgbClr val="00B0F0"/>
                </a:solidFill>
              </a:rPr>
              <a:t>Bitcoin </a:t>
            </a:r>
            <a:r>
              <a:rPr lang="en-IN" sz="4400" b="1" spc="-10" dirty="0">
                <a:solidFill>
                  <a:srgbClr val="00B0F0"/>
                </a:solidFill>
              </a:rPr>
              <a:t>P2P</a:t>
            </a:r>
            <a:r>
              <a:rPr lang="en-IN" sz="4400" b="1" spc="-90" dirty="0">
                <a:solidFill>
                  <a:srgbClr val="00B0F0"/>
                </a:solidFill>
              </a:rPr>
              <a:t> </a:t>
            </a:r>
            <a:r>
              <a:rPr lang="en-IN" sz="4400" b="1" spc="-5" dirty="0">
                <a:solidFill>
                  <a:srgbClr val="00B0F0"/>
                </a:solidFill>
              </a:rPr>
              <a:t>Network</a:t>
            </a:r>
            <a:endParaRPr lang="en-IN" sz="44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781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140" y="768350"/>
            <a:ext cx="8470265" cy="28784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254635" indent="-34290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 Narrow"/>
                <a:cs typeface="Arial Narrow"/>
              </a:rPr>
              <a:t>An ad-hoc network with random </a:t>
            </a:r>
            <a:r>
              <a:rPr sz="2400" spc="-20" dirty="0">
                <a:latin typeface="Arial Narrow"/>
                <a:cs typeface="Arial Narrow"/>
              </a:rPr>
              <a:t>topology, </a:t>
            </a:r>
            <a:r>
              <a:rPr sz="2400" spc="-5" dirty="0">
                <a:latin typeface="Arial Narrow"/>
                <a:cs typeface="Arial Narrow"/>
              </a:rPr>
              <a:t>Bitcoin protocol runs on TCP  port</a:t>
            </a:r>
            <a:r>
              <a:rPr sz="2400" dirty="0">
                <a:latin typeface="Arial Narrow"/>
                <a:cs typeface="Arial Narrow"/>
              </a:rPr>
              <a:t> </a:t>
            </a:r>
            <a:r>
              <a:rPr sz="2400" spc="-10" dirty="0">
                <a:latin typeface="Arial Narrow"/>
                <a:cs typeface="Arial Narrow"/>
              </a:rPr>
              <a:t>8333</a:t>
            </a:r>
            <a:endParaRPr sz="2400">
              <a:latin typeface="Arial Narrow"/>
              <a:cs typeface="Arial Narrow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Arial"/>
              <a:buChar char="•"/>
            </a:pPr>
            <a:endParaRPr sz="3500">
              <a:latin typeface="Arial Narrow"/>
              <a:cs typeface="Arial Narrow"/>
            </a:endParaRPr>
          </a:p>
          <a:p>
            <a:pPr marL="355600" indent="-342900">
              <a:lnSpc>
                <a:spcPct val="100000"/>
              </a:lnSpc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 Narrow"/>
                <a:cs typeface="Arial Narrow"/>
              </a:rPr>
              <a:t>All nodes (users) in the bitcoin network are treated</a:t>
            </a:r>
            <a:r>
              <a:rPr sz="2400" spc="190" dirty="0">
                <a:latin typeface="Arial Narrow"/>
                <a:cs typeface="Arial Narrow"/>
              </a:rPr>
              <a:t> </a:t>
            </a:r>
            <a:r>
              <a:rPr sz="2400" spc="-5" dirty="0">
                <a:latin typeface="Arial Narrow"/>
                <a:cs typeface="Arial Narrow"/>
              </a:rPr>
              <a:t>equally</a:t>
            </a:r>
            <a:endParaRPr sz="2400">
              <a:latin typeface="Arial Narrow"/>
              <a:cs typeface="Arial Narrow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Arial"/>
              <a:buChar char="•"/>
            </a:pPr>
            <a:endParaRPr sz="3500">
              <a:latin typeface="Arial Narrow"/>
              <a:cs typeface="Arial Narrow"/>
            </a:endParaRPr>
          </a:p>
          <a:p>
            <a:pPr marL="354965" marR="5080" indent="-342900">
              <a:lnSpc>
                <a:spcPct val="100000"/>
              </a:lnSpc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 Narrow"/>
                <a:cs typeface="Arial Narrow"/>
              </a:rPr>
              <a:t>New nodes can join any time, non-responding nodes are removed after 3  hours</a:t>
            </a:r>
            <a:endParaRPr sz="2400">
              <a:latin typeface="Arial Narrow"/>
              <a:cs typeface="Arial Narrow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36550" y="51428"/>
            <a:ext cx="287083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>
                <a:solidFill>
                  <a:srgbClr val="00B0F0"/>
                </a:solidFill>
              </a:rPr>
              <a:t>Bitcoin </a:t>
            </a:r>
            <a:r>
              <a:rPr spc="-10" dirty="0">
                <a:solidFill>
                  <a:srgbClr val="00B0F0"/>
                </a:solidFill>
              </a:rPr>
              <a:t>P2P</a:t>
            </a:r>
            <a:r>
              <a:rPr spc="-90" dirty="0">
                <a:solidFill>
                  <a:srgbClr val="00B0F0"/>
                </a:solidFill>
              </a:rPr>
              <a:t> </a:t>
            </a:r>
            <a:r>
              <a:rPr spc="-5" dirty="0">
                <a:solidFill>
                  <a:srgbClr val="00B0F0"/>
                </a:solidFill>
              </a:rPr>
              <a:t>Network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86158" y="51428"/>
            <a:ext cx="45694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Joining in a Bitcoin </a:t>
            </a:r>
            <a:r>
              <a:rPr spc="-10" dirty="0"/>
              <a:t>P2P</a:t>
            </a:r>
            <a:r>
              <a:rPr spc="-80" dirty="0"/>
              <a:t> </a:t>
            </a:r>
            <a:r>
              <a:rPr spc="-5" dirty="0"/>
              <a:t>Network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92100" y="806450"/>
            <a:ext cx="7797800" cy="3302000"/>
            <a:chOff x="292100" y="806450"/>
            <a:chExt cx="7797800" cy="3302000"/>
          </a:xfrm>
        </p:grpSpPr>
        <p:sp>
          <p:nvSpPr>
            <p:cNvPr id="4" name="object 4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0167" y="1633118"/>
              <a:ext cx="506095" cy="989965"/>
            </a:xfrm>
            <a:custGeom>
              <a:avLst/>
              <a:gdLst/>
              <a:ahLst/>
              <a:cxnLst/>
              <a:rect l="l" t="t" r="r" b="b"/>
              <a:pathLst>
                <a:path w="506094" h="989964">
                  <a:moveTo>
                    <a:pt x="0" y="989914"/>
                  </a:moveTo>
                  <a:lnTo>
                    <a:pt x="50566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90167" y="3107966"/>
              <a:ext cx="1091565" cy="111760"/>
            </a:xfrm>
            <a:custGeom>
              <a:avLst/>
              <a:gdLst/>
              <a:ahLst/>
              <a:cxnLst/>
              <a:rect l="l" t="t" r="r" b="b"/>
              <a:pathLst>
                <a:path w="1091564" h="111760">
                  <a:moveTo>
                    <a:pt x="0" y="0"/>
                  </a:moveTo>
                  <a:lnTo>
                    <a:pt x="1091031" y="11148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38300" y="1733550"/>
              <a:ext cx="443865" cy="1243965"/>
            </a:xfrm>
            <a:custGeom>
              <a:avLst/>
              <a:gdLst/>
              <a:ahLst/>
              <a:cxnLst/>
              <a:rect l="l" t="t" r="r" b="b"/>
              <a:pathLst>
                <a:path w="443864" h="1243964">
                  <a:moveTo>
                    <a:pt x="0" y="0"/>
                  </a:moveTo>
                  <a:lnTo>
                    <a:pt x="443331" y="124343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981200" y="1162050"/>
              <a:ext cx="1676400" cy="228600"/>
            </a:xfrm>
            <a:custGeom>
              <a:avLst/>
              <a:gdLst/>
              <a:ahLst/>
              <a:cxnLst/>
              <a:rect l="l" t="t" r="r" b="b"/>
              <a:pathLst>
                <a:path w="1676400" h="228600">
                  <a:moveTo>
                    <a:pt x="0" y="228600"/>
                  </a:moveTo>
                  <a:lnTo>
                    <a:pt x="1676400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566567" y="3461917"/>
              <a:ext cx="1415415" cy="291465"/>
            </a:xfrm>
            <a:custGeom>
              <a:avLst/>
              <a:gdLst/>
              <a:ahLst/>
              <a:cxnLst/>
              <a:rect l="l" t="t" r="r" b="b"/>
              <a:pathLst>
                <a:path w="1415414" h="291464">
                  <a:moveTo>
                    <a:pt x="0" y="0"/>
                  </a:moveTo>
                  <a:lnTo>
                    <a:pt x="1414881" y="290931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566816" y="2623719"/>
              <a:ext cx="715645" cy="887094"/>
            </a:xfrm>
            <a:custGeom>
              <a:avLst/>
              <a:gdLst/>
              <a:ahLst/>
              <a:cxnLst/>
              <a:rect l="l" t="t" r="r" b="b"/>
              <a:pathLst>
                <a:path w="715645" h="887095">
                  <a:moveTo>
                    <a:pt x="0" y="886663"/>
                  </a:moveTo>
                  <a:lnTo>
                    <a:pt x="7152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4242966" y="1404517"/>
              <a:ext cx="1039494" cy="734695"/>
            </a:xfrm>
            <a:custGeom>
              <a:avLst/>
              <a:gdLst/>
              <a:ahLst/>
              <a:cxnLst/>
              <a:rect l="l" t="t" r="r" b="b"/>
              <a:pathLst>
                <a:path w="1039495" h="734694">
                  <a:moveTo>
                    <a:pt x="0" y="0"/>
                  </a:moveTo>
                  <a:lnTo>
                    <a:pt x="1039063" y="734263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766966" y="1483196"/>
              <a:ext cx="1191895" cy="655955"/>
            </a:xfrm>
            <a:custGeom>
              <a:avLst/>
              <a:gdLst/>
              <a:ahLst/>
              <a:cxnLst/>
              <a:rect l="l" t="t" r="r" b="b"/>
              <a:pathLst>
                <a:path w="1191895" h="655955">
                  <a:moveTo>
                    <a:pt x="0" y="655586"/>
                  </a:moveTo>
                  <a:lnTo>
                    <a:pt x="1191463" y="0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5766966" y="2623717"/>
              <a:ext cx="1624965" cy="782955"/>
            </a:xfrm>
            <a:custGeom>
              <a:avLst/>
              <a:gdLst/>
              <a:ahLst/>
              <a:cxnLst/>
              <a:rect l="l" t="t" r="r" b="b"/>
              <a:pathLst>
                <a:path w="1624965" h="782954">
                  <a:moveTo>
                    <a:pt x="0" y="0"/>
                  </a:moveTo>
                  <a:lnTo>
                    <a:pt x="1624431" y="78242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200898" y="1583625"/>
              <a:ext cx="291465" cy="1580515"/>
            </a:xfrm>
            <a:custGeom>
              <a:avLst/>
              <a:gdLst/>
              <a:ahLst/>
              <a:cxnLst/>
              <a:rect l="l" t="t" r="r" b="b"/>
              <a:pathLst>
                <a:path w="291465" h="1580514">
                  <a:moveTo>
                    <a:pt x="0" y="0"/>
                  </a:moveTo>
                  <a:lnTo>
                    <a:pt x="290931" y="1580045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566815" y="3648607"/>
              <a:ext cx="2925445" cy="346710"/>
            </a:xfrm>
            <a:custGeom>
              <a:avLst/>
              <a:gdLst/>
              <a:ahLst/>
              <a:cxnLst/>
              <a:rect l="l" t="t" r="r" b="b"/>
              <a:pathLst>
                <a:path w="2925445" h="346710">
                  <a:moveTo>
                    <a:pt x="0" y="346709"/>
                  </a:moveTo>
                  <a:lnTo>
                    <a:pt x="29250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86158" y="51428"/>
            <a:ext cx="45694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Joining in a Bitcoin </a:t>
            </a:r>
            <a:r>
              <a:rPr spc="-10" dirty="0"/>
              <a:t>P2P</a:t>
            </a:r>
            <a:r>
              <a:rPr spc="-80" dirty="0"/>
              <a:t> </a:t>
            </a:r>
            <a:r>
              <a:rPr spc="-5" dirty="0"/>
              <a:t>Network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92100" y="806450"/>
            <a:ext cx="7797800" cy="3302000"/>
            <a:chOff x="292100" y="806450"/>
            <a:chExt cx="7797800" cy="3302000"/>
          </a:xfrm>
        </p:grpSpPr>
        <p:sp>
          <p:nvSpPr>
            <p:cNvPr id="4" name="object 4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0167" y="1633118"/>
              <a:ext cx="506095" cy="989965"/>
            </a:xfrm>
            <a:custGeom>
              <a:avLst/>
              <a:gdLst/>
              <a:ahLst/>
              <a:cxnLst/>
              <a:rect l="l" t="t" r="r" b="b"/>
              <a:pathLst>
                <a:path w="506094" h="989964">
                  <a:moveTo>
                    <a:pt x="0" y="989914"/>
                  </a:moveTo>
                  <a:lnTo>
                    <a:pt x="50566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90167" y="3107966"/>
              <a:ext cx="1091565" cy="111760"/>
            </a:xfrm>
            <a:custGeom>
              <a:avLst/>
              <a:gdLst/>
              <a:ahLst/>
              <a:cxnLst/>
              <a:rect l="l" t="t" r="r" b="b"/>
              <a:pathLst>
                <a:path w="1091564" h="111760">
                  <a:moveTo>
                    <a:pt x="0" y="0"/>
                  </a:moveTo>
                  <a:lnTo>
                    <a:pt x="1091031" y="11148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38300" y="1733550"/>
              <a:ext cx="443865" cy="1243965"/>
            </a:xfrm>
            <a:custGeom>
              <a:avLst/>
              <a:gdLst/>
              <a:ahLst/>
              <a:cxnLst/>
              <a:rect l="l" t="t" r="r" b="b"/>
              <a:pathLst>
                <a:path w="443864" h="1243964">
                  <a:moveTo>
                    <a:pt x="0" y="0"/>
                  </a:moveTo>
                  <a:lnTo>
                    <a:pt x="443331" y="124343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981200" y="1162050"/>
              <a:ext cx="1676400" cy="228600"/>
            </a:xfrm>
            <a:custGeom>
              <a:avLst/>
              <a:gdLst/>
              <a:ahLst/>
              <a:cxnLst/>
              <a:rect l="l" t="t" r="r" b="b"/>
              <a:pathLst>
                <a:path w="1676400" h="228600">
                  <a:moveTo>
                    <a:pt x="0" y="228600"/>
                  </a:moveTo>
                  <a:lnTo>
                    <a:pt x="1676400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566567" y="3461917"/>
              <a:ext cx="1415415" cy="291465"/>
            </a:xfrm>
            <a:custGeom>
              <a:avLst/>
              <a:gdLst/>
              <a:ahLst/>
              <a:cxnLst/>
              <a:rect l="l" t="t" r="r" b="b"/>
              <a:pathLst>
                <a:path w="1415414" h="291464">
                  <a:moveTo>
                    <a:pt x="0" y="0"/>
                  </a:moveTo>
                  <a:lnTo>
                    <a:pt x="1414881" y="290931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566816" y="2623719"/>
              <a:ext cx="715645" cy="887094"/>
            </a:xfrm>
            <a:custGeom>
              <a:avLst/>
              <a:gdLst/>
              <a:ahLst/>
              <a:cxnLst/>
              <a:rect l="l" t="t" r="r" b="b"/>
              <a:pathLst>
                <a:path w="715645" h="887095">
                  <a:moveTo>
                    <a:pt x="0" y="886663"/>
                  </a:moveTo>
                  <a:lnTo>
                    <a:pt x="7152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4242966" y="1404517"/>
              <a:ext cx="1039494" cy="734695"/>
            </a:xfrm>
            <a:custGeom>
              <a:avLst/>
              <a:gdLst/>
              <a:ahLst/>
              <a:cxnLst/>
              <a:rect l="l" t="t" r="r" b="b"/>
              <a:pathLst>
                <a:path w="1039495" h="734694">
                  <a:moveTo>
                    <a:pt x="0" y="0"/>
                  </a:moveTo>
                  <a:lnTo>
                    <a:pt x="1039063" y="734263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766966" y="1483196"/>
              <a:ext cx="1191895" cy="655955"/>
            </a:xfrm>
            <a:custGeom>
              <a:avLst/>
              <a:gdLst/>
              <a:ahLst/>
              <a:cxnLst/>
              <a:rect l="l" t="t" r="r" b="b"/>
              <a:pathLst>
                <a:path w="1191895" h="655955">
                  <a:moveTo>
                    <a:pt x="0" y="655586"/>
                  </a:moveTo>
                  <a:lnTo>
                    <a:pt x="1191463" y="0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5766966" y="2623717"/>
              <a:ext cx="1624965" cy="782955"/>
            </a:xfrm>
            <a:custGeom>
              <a:avLst/>
              <a:gdLst/>
              <a:ahLst/>
              <a:cxnLst/>
              <a:rect l="l" t="t" r="r" b="b"/>
              <a:pathLst>
                <a:path w="1624965" h="782954">
                  <a:moveTo>
                    <a:pt x="0" y="0"/>
                  </a:moveTo>
                  <a:lnTo>
                    <a:pt x="1624431" y="78242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200898" y="1583625"/>
              <a:ext cx="291465" cy="1580515"/>
            </a:xfrm>
            <a:custGeom>
              <a:avLst/>
              <a:gdLst/>
              <a:ahLst/>
              <a:cxnLst/>
              <a:rect l="l" t="t" r="r" b="b"/>
              <a:pathLst>
                <a:path w="291465" h="1580514">
                  <a:moveTo>
                    <a:pt x="0" y="0"/>
                  </a:moveTo>
                  <a:lnTo>
                    <a:pt x="290931" y="1580045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566815" y="3648607"/>
              <a:ext cx="2925445" cy="346710"/>
            </a:xfrm>
            <a:custGeom>
              <a:avLst/>
              <a:gdLst/>
              <a:ahLst/>
              <a:cxnLst/>
              <a:rect l="l" t="t" r="r" b="b"/>
              <a:pathLst>
                <a:path w="2925445" h="346710">
                  <a:moveTo>
                    <a:pt x="0" y="346709"/>
                  </a:moveTo>
                  <a:lnTo>
                    <a:pt x="29250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86158" y="51428"/>
            <a:ext cx="45694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Joining in a Bitcoin </a:t>
            </a:r>
            <a:r>
              <a:rPr spc="-10" dirty="0"/>
              <a:t>P2P</a:t>
            </a:r>
            <a:r>
              <a:rPr spc="-80" dirty="0"/>
              <a:t> </a:t>
            </a:r>
            <a:r>
              <a:rPr spc="-5" dirty="0"/>
              <a:t>Network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92100" y="806450"/>
            <a:ext cx="7797800" cy="3302000"/>
            <a:chOff x="292100" y="806450"/>
            <a:chExt cx="7797800" cy="3302000"/>
          </a:xfrm>
        </p:grpSpPr>
        <p:sp>
          <p:nvSpPr>
            <p:cNvPr id="4" name="object 4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0167" y="1633118"/>
              <a:ext cx="506095" cy="989965"/>
            </a:xfrm>
            <a:custGeom>
              <a:avLst/>
              <a:gdLst/>
              <a:ahLst/>
              <a:cxnLst/>
              <a:rect l="l" t="t" r="r" b="b"/>
              <a:pathLst>
                <a:path w="506094" h="989964">
                  <a:moveTo>
                    <a:pt x="0" y="989914"/>
                  </a:moveTo>
                  <a:lnTo>
                    <a:pt x="50566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90167" y="3107966"/>
              <a:ext cx="1091565" cy="111760"/>
            </a:xfrm>
            <a:custGeom>
              <a:avLst/>
              <a:gdLst/>
              <a:ahLst/>
              <a:cxnLst/>
              <a:rect l="l" t="t" r="r" b="b"/>
              <a:pathLst>
                <a:path w="1091564" h="111760">
                  <a:moveTo>
                    <a:pt x="0" y="0"/>
                  </a:moveTo>
                  <a:lnTo>
                    <a:pt x="1091031" y="11148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38300" y="1733550"/>
              <a:ext cx="443865" cy="1243965"/>
            </a:xfrm>
            <a:custGeom>
              <a:avLst/>
              <a:gdLst/>
              <a:ahLst/>
              <a:cxnLst/>
              <a:rect l="l" t="t" r="r" b="b"/>
              <a:pathLst>
                <a:path w="443864" h="1243964">
                  <a:moveTo>
                    <a:pt x="0" y="0"/>
                  </a:moveTo>
                  <a:lnTo>
                    <a:pt x="443331" y="124343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981200" y="1162050"/>
              <a:ext cx="1676400" cy="228600"/>
            </a:xfrm>
            <a:custGeom>
              <a:avLst/>
              <a:gdLst/>
              <a:ahLst/>
              <a:cxnLst/>
              <a:rect l="l" t="t" r="r" b="b"/>
              <a:pathLst>
                <a:path w="1676400" h="228600">
                  <a:moveTo>
                    <a:pt x="0" y="228600"/>
                  </a:moveTo>
                  <a:lnTo>
                    <a:pt x="1676400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566567" y="3461917"/>
              <a:ext cx="1415415" cy="291465"/>
            </a:xfrm>
            <a:custGeom>
              <a:avLst/>
              <a:gdLst/>
              <a:ahLst/>
              <a:cxnLst/>
              <a:rect l="l" t="t" r="r" b="b"/>
              <a:pathLst>
                <a:path w="1415414" h="291464">
                  <a:moveTo>
                    <a:pt x="0" y="0"/>
                  </a:moveTo>
                  <a:lnTo>
                    <a:pt x="1414881" y="290931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566816" y="2623719"/>
              <a:ext cx="715645" cy="887094"/>
            </a:xfrm>
            <a:custGeom>
              <a:avLst/>
              <a:gdLst/>
              <a:ahLst/>
              <a:cxnLst/>
              <a:rect l="l" t="t" r="r" b="b"/>
              <a:pathLst>
                <a:path w="715645" h="887095">
                  <a:moveTo>
                    <a:pt x="0" y="886663"/>
                  </a:moveTo>
                  <a:lnTo>
                    <a:pt x="7152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4242966" y="1404517"/>
              <a:ext cx="1039494" cy="734695"/>
            </a:xfrm>
            <a:custGeom>
              <a:avLst/>
              <a:gdLst/>
              <a:ahLst/>
              <a:cxnLst/>
              <a:rect l="l" t="t" r="r" b="b"/>
              <a:pathLst>
                <a:path w="1039495" h="734694">
                  <a:moveTo>
                    <a:pt x="0" y="0"/>
                  </a:moveTo>
                  <a:lnTo>
                    <a:pt x="1039063" y="734263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766966" y="1483196"/>
              <a:ext cx="1191895" cy="655955"/>
            </a:xfrm>
            <a:custGeom>
              <a:avLst/>
              <a:gdLst/>
              <a:ahLst/>
              <a:cxnLst/>
              <a:rect l="l" t="t" r="r" b="b"/>
              <a:pathLst>
                <a:path w="1191895" h="655955">
                  <a:moveTo>
                    <a:pt x="0" y="655586"/>
                  </a:moveTo>
                  <a:lnTo>
                    <a:pt x="1191463" y="0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5766966" y="2623717"/>
              <a:ext cx="1624965" cy="782955"/>
            </a:xfrm>
            <a:custGeom>
              <a:avLst/>
              <a:gdLst/>
              <a:ahLst/>
              <a:cxnLst/>
              <a:rect l="l" t="t" r="r" b="b"/>
              <a:pathLst>
                <a:path w="1624965" h="782954">
                  <a:moveTo>
                    <a:pt x="0" y="0"/>
                  </a:moveTo>
                  <a:lnTo>
                    <a:pt x="1624431" y="78242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200898" y="1583625"/>
              <a:ext cx="291465" cy="1580515"/>
            </a:xfrm>
            <a:custGeom>
              <a:avLst/>
              <a:gdLst/>
              <a:ahLst/>
              <a:cxnLst/>
              <a:rect l="l" t="t" r="r" b="b"/>
              <a:pathLst>
                <a:path w="291465" h="1580514">
                  <a:moveTo>
                    <a:pt x="0" y="0"/>
                  </a:moveTo>
                  <a:lnTo>
                    <a:pt x="290931" y="1580045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566815" y="3648607"/>
              <a:ext cx="2925445" cy="346710"/>
            </a:xfrm>
            <a:custGeom>
              <a:avLst/>
              <a:gdLst/>
              <a:ahLst/>
              <a:cxnLst/>
              <a:rect l="l" t="t" r="r" b="b"/>
              <a:pathLst>
                <a:path w="2925445" h="346710">
                  <a:moveTo>
                    <a:pt x="0" y="346709"/>
                  </a:moveTo>
                  <a:lnTo>
                    <a:pt x="29250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3582617" y="1638452"/>
              <a:ext cx="176530" cy="463550"/>
            </a:xfrm>
            <a:custGeom>
              <a:avLst/>
              <a:gdLst/>
              <a:ahLst/>
              <a:cxnLst/>
              <a:rect l="l" t="t" r="r" b="b"/>
              <a:pathLst>
                <a:path w="176529" h="463550">
                  <a:moveTo>
                    <a:pt x="0" y="462953"/>
                  </a:moveTo>
                  <a:lnTo>
                    <a:pt x="176491" y="0"/>
                  </a:lnTo>
                </a:path>
              </a:pathLst>
            </a:custGeom>
            <a:ln w="571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3668826" y="1504948"/>
              <a:ext cx="160655" cy="191135"/>
            </a:xfrm>
            <a:custGeom>
              <a:avLst/>
              <a:gdLst/>
              <a:ahLst/>
              <a:cxnLst/>
              <a:rect l="l" t="t" r="r" b="b"/>
              <a:pathLst>
                <a:path w="160654" h="191135">
                  <a:moveTo>
                    <a:pt x="141173" y="0"/>
                  </a:moveTo>
                  <a:lnTo>
                    <a:pt x="0" y="129679"/>
                  </a:lnTo>
                  <a:lnTo>
                    <a:pt x="160210" y="190741"/>
                  </a:lnTo>
                  <a:lnTo>
                    <a:pt x="14117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5"/>
          <p:cNvSpPr txBox="1"/>
          <p:nvPr/>
        </p:nvSpPr>
        <p:spPr>
          <a:xfrm>
            <a:off x="2491996" y="1398372"/>
            <a:ext cx="11309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Calibri"/>
                <a:cs typeface="Calibri"/>
              </a:rPr>
              <a:t>Give me  </a:t>
            </a:r>
            <a:r>
              <a:rPr sz="1800" b="1" dirty="0">
                <a:latin typeface="Calibri"/>
                <a:cs typeface="Calibri"/>
              </a:rPr>
              <a:t>the</a:t>
            </a:r>
            <a:r>
              <a:rPr sz="1800" b="1" spc="-80" dirty="0">
                <a:latin typeface="Calibri"/>
                <a:cs typeface="Calibri"/>
              </a:rPr>
              <a:t> </a:t>
            </a:r>
            <a:r>
              <a:rPr sz="1800" b="1" spc="-5" dirty="0">
                <a:latin typeface="Calibri"/>
                <a:cs typeface="Calibri"/>
              </a:rPr>
              <a:t>address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4403092" y="880822"/>
            <a:ext cx="10502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Calibri"/>
                <a:cs typeface="Calibri"/>
              </a:rPr>
              <a:t>Seed</a:t>
            </a:r>
            <a:r>
              <a:rPr sz="1800" b="1" spc="-9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Node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86158" y="51428"/>
            <a:ext cx="45694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Joining in a Bitcoin </a:t>
            </a:r>
            <a:r>
              <a:rPr spc="-10" dirty="0"/>
              <a:t>P2P</a:t>
            </a:r>
            <a:r>
              <a:rPr spc="-80" dirty="0"/>
              <a:t> </a:t>
            </a:r>
            <a:r>
              <a:rPr spc="-5" dirty="0"/>
              <a:t>Network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92100" y="806450"/>
            <a:ext cx="7797800" cy="3302000"/>
            <a:chOff x="292100" y="806450"/>
            <a:chExt cx="7797800" cy="3302000"/>
          </a:xfrm>
        </p:grpSpPr>
        <p:sp>
          <p:nvSpPr>
            <p:cNvPr id="4" name="object 4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0167" y="1633118"/>
              <a:ext cx="506095" cy="989965"/>
            </a:xfrm>
            <a:custGeom>
              <a:avLst/>
              <a:gdLst/>
              <a:ahLst/>
              <a:cxnLst/>
              <a:rect l="l" t="t" r="r" b="b"/>
              <a:pathLst>
                <a:path w="506094" h="989964">
                  <a:moveTo>
                    <a:pt x="0" y="989914"/>
                  </a:moveTo>
                  <a:lnTo>
                    <a:pt x="50566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90167" y="3107966"/>
              <a:ext cx="1091565" cy="111760"/>
            </a:xfrm>
            <a:custGeom>
              <a:avLst/>
              <a:gdLst/>
              <a:ahLst/>
              <a:cxnLst/>
              <a:rect l="l" t="t" r="r" b="b"/>
              <a:pathLst>
                <a:path w="1091564" h="111760">
                  <a:moveTo>
                    <a:pt x="0" y="0"/>
                  </a:moveTo>
                  <a:lnTo>
                    <a:pt x="1091031" y="11148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38300" y="1733550"/>
              <a:ext cx="443865" cy="1243965"/>
            </a:xfrm>
            <a:custGeom>
              <a:avLst/>
              <a:gdLst/>
              <a:ahLst/>
              <a:cxnLst/>
              <a:rect l="l" t="t" r="r" b="b"/>
              <a:pathLst>
                <a:path w="443864" h="1243964">
                  <a:moveTo>
                    <a:pt x="0" y="0"/>
                  </a:moveTo>
                  <a:lnTo>
                    <a:pt x="443331" y="124343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981200" y="1162050"/>
              <a:ext cx="1676400" cy="228600"/>
            </a:xfrm>
            <a:custGeom>
              <a:avLst/>
              <a:gdLst/>
              <a:ahLst/>
              <a:cxnLst/>
              <a:rect l="l" t="t" r="r" b="b"/>
              <a:pathLst>
                <a:path w="1676400" h="228600">
                  <a:moveTo>
                    <a:pt x="0" y="228600"/>
                  </a:moveTo>
                  <a:lnTo>
                    <a:pt x="1676400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566567" y="3461917"/>
              <a:ext cx="1415415" cy="291465"/>
            </a:xfrm>
            <a:custGeom>
              <a:avLst/>
              <a:gdLst/>
              <a:ahLst/>
              <a:cxnLst/>
              <a:rect l="l" t="t" r="r" b="b"/>
              <a:pathLst>
                <a:path w="1415414" h="291464">
                  <a:moveTo>
                    <a:pt x="0" y="0"/>
                  </a:moveTo>
                  <a:lnTo>
                    <a:pt x="1414881" y="290931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566816" y="2623719"/>
              <a:ext cx="715645" cy="887094"/>
            </a:xfrm>
            <a:custGeom>
              <a:avLst/>
              <a:gdLst/>
              <a:ahLst/>
              <a:cxnLst/>
              <a:rect l="l" t="t" r="r" b="b"/>
              <a:pathLst>
                <a:path w="715645" h="887095">
                  <a:moveTo>
                    <a:pt x="0" y="886663"/>
                  </a:moveTo>
                  <a:lnTo>
                    <a:pt x="7152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4242966" y="1404517"/>
              <a:ext cx="1039494" cy="734695"/>
            </a:xfrm>
            <a:custGeom>
              <a:avLst/>
              <a:gdLst/>
              <a:ahLst/>
              <a:cxnLst/>
              <a:rect l="l" t="t" r="r" b="b"/>
              <a:pathLst>
                <a:path w="1039495" h="734694">
                  <a:moveTo>
                    <a:pt x="0" y="0"/>
                  </a:moveTo>
                  <a:lnTo>
                    <a:pt x="1039063" y="734263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766966" y="1483196"/>
              <a:ext cx="1191895" cy="655955"/>
            </a:xfrm>
            <a:custGeom>
              <a:avLst/>
              <a:gdLst/>
              <a:ahLst/>
              <a:cxnLst/>
              <a:rect l="l" t="t" r="r" b="b"/>
              <a:pathLst>
                <a:path w="1191895" h="655955">
                  <a:moveTo>
                    <a:pt x="0" y="655586"/>
                  </a:moveTo>
                  <a:lnTo>
                    <a:pt x="1191463" y="0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5766966" y="2623717"/>
              <a:ext cx="1624965" cy="782955"/>
            </a:xfrm>
            <a:custGeom>
              <a:avLst/>
              <a:gdLst/>
              <a:ahLst/>
              <a:cxnLst/>
              <a:rect l="l" t="t" r="r" b="b"/>
              <a:pathLst>
                <a:path w="1624965" h="782954">
                  <a:moveTo>
                    <a:pt x="0" y="0"/>
                  </a:moveTo>
                  <a:lnTo>
                    <a:pt x="1624431" y="78242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200898" y="1583625"/>
              <a:ext cx="291465" cy="1580515"/>
            </a:xfrm>
            <a:custGeom>
              <a:avLst/>
              <a:gdLst/>
              <a:ahLst/>
              <a:cxnLst/>
              <a:rect l="l" t="t" r="r" b="b"/>
              <a:pathLst>
                <a:path w="291465" h="1580514">
                  <a:moveTo>
                    <a:pt x="0" y="0"/>
                  </a:moveTo>
                  <a:lnTo>
                    <a:pt x="290931" y="1580045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566815" y="3648607"/>
              <a:ext cx="2925445" cy="346710"/>
            </a:xfrm>
            <a:custGeom>
              <a:avLst/>
              <a:gdLst/>
              <a:ahLst/>
              <a:cxnLst/>
              <a:rect l="l" t="t" r="r" b="b"/>
              <a:pathLst>
                <a:path w="2925445" h="346710">
                  <a:moveTo>
                    <a:pt x="0" y="346709"/>
                  </a:moveTo>
                  <a:lnTo>
                    <a:pt x="29250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3633511" y="1504948"/>
              <a:ext cx="176530" cy="463550"/>
            </a:xfrm>
            <a:custGeom>
              <a:avLst/>
              <a:gdLst/>
              <a:ahLst/>
              <a:cxnLst/>
              <a:rect l="l" t="t" r="r" b="b"/>
              <a:pathLst>
                <a:path w="176529" h="463550">
                  <a:moveTo>
                    <a:pt x="0" y="462953"/>
                  </a:moveTo>
                  <a:lnTo>
                    <a:pt x="176491" y="0"/>
                  </a:lnTo>
                </a:path>
              </a:pathLst>
            </a:custGeom>
            <a:ln w="571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3563597" y="1910664"/>
              <a:ext cx="160655" cy="191135"/>
            </a:xfrm>
            <a:custGeom>
              <a:avLst/>
              <a:gdLst/>
              <a:ahLst/>
              <a:cxnLst/>
              <a:rect l="l" t="t" r="r" b="b"/>
              <a:pathLst>
                <a:path w="160654" h="191135">
                  <a:moveTo>
                    <a:pt x="0" y="0"/>
                  </a:moveTo>
                  <a:lnTo>
                    <a:pt x="19024" y="190741"/>
                  </a:lnTo>
                  <a:lnTo>
                    <a:pt x="160197" y="610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5"/>
          <p:cNvSpPr txBox="1"/>
          <p:nvPr/>
        </p:nvSpPr>
        <p:spPr>
          <a:xfrm>
            <a:off x="2372514" y="880831"/>
            <a:ext cx="3080385" cy="965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042795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Calibri"/>
                <a:cs typeface="Calibri"/>
              </a:rPr>
              <a:t>Seed</a:t>
            </a:r>
            <a:r>
              <a:rPr sz="1800" b="1" spc="-9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Node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5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b="1" spc="-5" dirty="0">
                <a:latin typeface="Calibri"/>
                <a:cs typeface="Calibri"/>
              </a:rPr>
              <a:t>&lt;address</a:t>
            </a:r>
            <a:r>
              <a:rPr sz="1800" b="1" spc="-40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list&gt;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140" y="695198"/>
            <a:ext cx="6669405" cy="221996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7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spc="-5" dirty="0">
                <a:latin typeface="Arial Narrow"/>
                <a:cs typeface="Arial Narrow"/>
              </a:rPr>
              <a:t>Simple, compact, stack-based and processed left to</a:t>
            </a:r>
            <a:r>
              <a:rPr sz="2400" spc="215" dirty="0">
                <a:latin typeface="Arial Narrow"/>
                <a:cs typeface="Arial Narrow"/>
              </a:rPr>
              <a:t> </a:t>
            </a:r>
            <a:r>
              <a:rPr sz="2400" spc="-5" dirty="0">
                <a:latin typeface="Arial Narrow"/>
                <a:cs typeface="Arial Narrow"/>
              </a:rPr>
              <a:t>right</a:t>
            </a:r>
            <a:endParaRPr sz="2400" dirty="0">
              <a:latin typeface="Arial Narrow"/>
              <a:cs typeface="Arial Narrow"/>
            </a:endParaRPr>
          </a:p>
          <a:p>
            <a:pPr marL="756285" lvl="1" indent="-287020">
              <a:lnSpc>
                <a:spcPct val="100000"/>
              </a:lnSpc>
              <a:spcBef>
                <a:spcPts val="575"/>
              </a:spcBef>
              <a:buFont typeface="Arial"/>
              <a:buChar char="–"/>
              <a:tabLst>
                <a:tab pos="756920" algn="l"/>
              </a:tabLst>
            </a:pPr>
            <a:r>
              <a:rPr sz="2400" spc="-15" dirty="0">
                <a:latin typeface="Arial Narrow"/>
                <a:cs typeface="Arial Narrow"/>
              </a:rPr>
              <a:t>FORTH </a:t>
            </a:r>
            <a:r>
              <a:rPr sz="2400" spc="-5" dirty="0">
                <a:latin typeface="Arial Narrow"/>
                <a:cs typeface="Arial Narrow"/>
              </a:rPr>
              <a:t>like</a:t>
            </a:r>
            <a:r>
              <a:rPr sz="2400" spc="40" dirty="0">
                <a:latin typeface="Arial Narrow"/>
                <a:cs typeface="Arial Narrow"/>
              </a:rPr>
              <a:t> </a:t>
            </a:r>
            <a:r>
              <a:rPr sz="2400" spc="-10" dirty="0">
                <a:latin typeface="Arial Narrow"/>
                <a:cs typeface="Arial Narrow"/>
              </a:rPr>
              <a:t>language</a:t>
            </a:r>
            <a:endParaRPr sz="2400" dirty="0">
              <a:latin typeface="Arial Narrow"/>
              <a:cs typeface="Arial Narrow"/>
            </a:endParaRPr>
          </a:p>
          <a:p>
            <a:pPr lvl="1">
              <a:lnSpc>
                <a:spcPct val="100000"/>
              </a:lnSpc>
              <a:spcBef>
                <a:spcPts val="25"/>
              </a:spcBef>
              <a:buFont typeface="Arial"/>
              <a:buChar char="–"/>
            </a:pPr>
            <a:endParaRPr sz="3500" dirty="0">
              <a:latin typeface="Arial Narrow"/>
              <a:cs typeface="Arial Narrow"/>
            </a:endParaRPr>
          </a:p>
          <a:p>
            <a:pPr marL="355600" indent="-342900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400" b="1" spc="-5" dirty="0">
                <a:latin typeface="Arial Narrow"/>
                <a:cs typeface="Arial Narrow"/>
              </a:rPr>
              <a:t>Not </a:t>
            </a:r>
            <a:r>
              <a:rPr sz="2400" b="1" spc="-30" dirty="0">
                <a:latin typeface="Arial Narrow"/>
                <a:cs typeface="Arial Narrow"/>
              </a:rPr>
              <a:t>Turing </a:t>
            </a:r>
            <a:r>
              <a:rPr sz="2400" b="1" spc="-5" dirty="0">
                <a:latin typeface="Arial Narrow"/>
                <a:cs typeface="Arial Narrow"/>
              </a:rPr>
              <a:t>Complete </a:t>
            </a:r>
            <a:r>
              <a:rPr sz="2400" spc="-5" dirty="0">
                <a:latin typeface="Arial Narrow"/>
                <a:cs typeface="Arial Narrow"/>
              </a:rPr>
              <a:t>(no</a:t>
            </a:r>
            <a:r>
              <a:rPr sz="2400" spc="45" dirty="0">
                <a:latin typeface="Arial Narrow"/>
                <a:cs typeface="Arial Narrow"/>
              </a:rPr>
              <a:t> </a:t>
            </a:r>
            <a:r>
              <a:rPr sz="2400" spc="-5" dirty="0">
                <a:latin typeface="Arial Narrow"/>
                <a:cs typeface="Arial Narrow"/>
              </a:rPr>
              <a:t>loops)</a:t>
            </a:r>
            <a:endParaRPr sz="2400" dirty="0">
              <a:latin typeface="Arial Narrow"/>
              <a:cs typeface="Arial Narrow"/>
            </a:endParaRPr>
          </a:p>
          <a:p>
            <a:pPr marL="756285" lvl="1" indent="-287020">
              <a:lnSpc>
                <a:spcPct val="100000"/>
              </a:lnSpc>
              <a:spcBef>
                <a:spcPts val="560"/>
              </a:spcBef>
              <a:buFont typeface="Arial"/>
              <a:buChar char="–"/>
              <a:tabLst>
                <a:tab pos="756920" algn="l"/>
              </a:tabLst>
            </a:pPr>
            <a:r>
              <a:rPr sz="2400" spc="-5" dirty="0">
                <a:latin typeface="Arial Narrow"/>
                <a:cs typeface="Arial Narrow"/>
              </a:rPr>
              <a:t>Halting problem is not</a:t>
            </a:r>
            <a:r>
              <a:rPr sz="2400" spc="105" dirty="0">
                <a:latin typeface="Arial Narrow"/>
                <a:cs typeface="Arial Narrow"/>
              </a:rPr>
              <a:t> </a:t>
            </a:r>
            <a:r>
              <a:rPr sz="2400" spc="-5" dirty="0">
                <a:latin typeface="Arial Narrow"/>
                <a:cs typeface="Arial Narrow"/>
              </a:rPr>
              <a:t>there</a:t>
            </a:r>
            <a:endParaRPr sz="2400" dirty="0">
              <a:latin typeface="Arial Narrow"/>
              <a:cs typeface="Arial Narrow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31266" y="51428"/>
            <a:ext cx="20796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>
                <a:solidFill>
                  <a:srgbClr val="00B0F0"/>
                </a:solidFill>
              </a:rPr>
              <a:t>Bitcoin</a:t>
            </a:r>
            <a:r>
              <a:rPr spc="-55" dirty="0">
                <a:solidFill>
                  <a:srgbClr val="00B0F0"/>
                </a:solidFill>
              </a:rPr>
              <a:t> </a:t>
            </a:r>
            <a:r>
              <a:rPr spc="-10" dirty="0">
                <a:solidFill>
                  <a:srgbClr val="00B0F0"/>
                </a:solidFill>
              </a:rPr>
              <a:t>Scripts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643562" y="1509712"/>
            <a:ext cx="2495550" cy="249555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86158" y="51428"/>
            <a:ext cx="45694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Joining in a Bitcoin </a:t>
            </a:r>
            <a:r>
              <a:rPr spc="-10" dirty="0"/>
              <a:t>P2P</a:t>
            </a:r>
            <a:r>
              <a:rPr spc="-80" dirty="0"/>
              <a:t> </a:t>
            </a:r>
            <a:r>
              <a:rPr spc="-5" dirty="0"/>
              <a:t>Network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92100" y="806450"/>
            <a:ext cx="7797800" cy="3302000"/>
            <a:chOff x="292100" y="806450"/>
            <a:chExt cx="7797800" cy="3302000"/>
          </a:xfrm>
        </p:grpSpPr>
        <p:sp>
          <p:nvSpPr>
            <p:cNvPr id="4" name="object 4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0167" y="1633118"/>
              <a:ext cx="506095" cy="989965"/>
            </a:xfrm>
            <a:custGeom>
              <a:avLst/>
              <a:gdLst/>
              <a:ahLst/>
              <a:cxnLst/>
              <a:rect l="l" t="t" r="r" b="b"/>
              <a:pathLst>
                <a:path w="506094" h="989964">
                  <a:moveTo>
                    <a:pt x="0" y="989914"/>
                  </a:moveTo>
                  <a:lnTo>
                    <a:pt x="50566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90167" y="3107966"/>
              <a:ext cx="1091565" cy="111760"/>
            </a:xfrm>
            <a:custGeom>
              <a:avLst/>
              <a:gdLst/>
              <a:ahLst/>
              <a:cxnLst/>
              <a:rect l="l" t="t" r="r" b="b"/>
              <a:pathLst>
                <a:path w="1091564" h="111760">
                  <a:moveTo>
                    <a:pt x="0" y="0"/>
                  </a:moveTo>
                  <a:lnTo>
                    <a:pt x="1091031" y="11148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38300" y="1733550"/>
              <a:ext cx="443865" cy="1243965"/>
            </a:xfrm>
            <a:custGeom>
              <a:avLst/>
              <a:gdLst/>
              <a:ahLst/>
              <a:cxnLst/>
              <a:rect l="l" t="t" r="r" b="b"/>
              <a:pathLst>
                <a:path w="443864" h="1243964">
                  <a:moveTo>
                    <a:pt x="0" y="0"/>
                  </a:moveTo>
                  <a:lnTo>
                    <a:pt x="443331" y="124343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981200" y="1162050"/>
              <a:ext cx="1676400" cy="228600"/>
            </a:xfrm>
            <a:custGeom>
              <a:avLst/>
              <a:gdLst/>
              <a:ahLst/>
              <a:cxnLst/>
              <a:rect l="l" t="t" r="r" b="b"/>
              <a:pathLst>
                <a:path w="1676400" h="228600">
                  <a:moveTo>
                    <a:pt x="0" y="228600"/>
                  </a:moveTo>
                  <a:lnTo>
                    <a:pt x="1676400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566567" y="3461917"/>
              <a:ext cx="1415415" cy="291465"/>
            </a:xfrm>
            <a:custGeom>
              <a:avLst/>
              <a:gdLst/>
              <a:ahLst/>
              <a:cxnLst/>
              <a:rect l="l" t="t" r="r" b="b"/>
              <a:pathLst>
                <a:path w="1415414" h="291464">
                  <a:moveTo>
                    <a:pt x="0" y="0"/>
                  </a:moveTo>
                  <a:lnTo>
                    <a:pt x="1414881" y="290931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566816" y="2623719"/>
              <a:ext cx="715645" cy="887094"/>
            </a:xfrm>
            <a:custGeom>
              <a:avLst/>
              <a:gdLst/>
              <a:ahLst/>
              <a:cxnLst/>
              <a:rect l="l" t="t" r="r" b="b"/>
              <a:pathLst>
                <a:path w="715645" h="887095">
                  <a:moveTo>
                    <a:pt x="0" y="886663"/>
                  </a:moveTo>
                  <a:lnTo>
                    <a:pt x="7152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4242966" y="1404517"/>
              <a:ext cx="1039494" cy="734695"/>
            </a:xfrm>
            <a:custGeom>
              <a:avLst/>
              <a:gdLst/>
              <a:ahLst/>
              <a:cxnLst/>
              <a:rect l="l" t="t" r="r" b="b"/>
              <a:pathLst>
                <a:path w="1039495" h="734694">
                  <a:moveTo>
                    <a:pt x="0" y="0"/>
                  </a:moveTo>
                  <a:lnTo>
                    <a:pt x="1039063" y="734263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766966" y="1483196"/>
              <a:ext cx="1191895" cy="655955"/>
            </a:xfrm>
            <a:custGeom>
              <a:avLst/>
              <a:gdLst/>
              <a:ahLst/>
              <a:cxnLst/>
              <a:rect l="l" t="t" r="r" b="b"/>
              <a:pathLst>
                <a:path w="1191895" h="655955">
                  <a:moveTo>
                    <a:pt x="0" y="655586"/>
                  </a:moveTo>
                  <a:lnTo>
                    <a:pt x="1191463" y="0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5766966" y="2623717"/>
              <a:ext cx="1624965" cy="782955"/>
            </a:xfrm>
            <a:custGeom>
              <a:avLst/>
              <a:gdLst/>
              <a:ahLst/>
              <a:cxnLst/>
              <a:rect l="l" t="t" r="r" b="b"/>
              <a:pathLst>
                <a:path w="1624965" h="782954">
                  <a:moveTo>
                    <a:pt x="0" y="0"/>
                  </a:moveTo>
                  <a:lnTo>
                    <a:pt x="1624431" y="78242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200898" y="1583625"/>
              <a:ext cx="291465" cy="1580515"/>
            </a:xfrm>
            <a:custGeom>
              <a:avLst/>
              <a:gdLst/>
              <a:ahLst/>
              <a:cxnLst/>
              <a:rect l="l" t="t" r="r" b="b"/>
              <a:pathLst>
                <a:path w="291465" h="1580514">
                  <a:moveTo>
                    <a:pt x="0" y="0"/>
                  </a:moveTo>
                  <a:lnTo>
                    <a:pt x="290931" y="1580045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566815" y="3648607"/>
              <a:ext cx="2925445" cy="346710"/>
            </a:xfrm>
            <a:custGeom>
              <a:avLst/>
              <a:gdLst/>
              <a:ahLst/>
              <a:cxnLst/>
              <a:rect l="l" t="t" r="r" b="b"/>
              <a:pathLst>
                <a:path w="2925445" h="346710">
                  <a:moveTo>
                    <a:pt x="0" y="346709"/>
                  </a:moveTo>
                  <a:lnTo>
                    <a:pt x="29250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3582617" y="1404518"/>
              <a:ext cx="175895" cy="697230"/>
            </a:xfrm>
            <a:custGeom>
              <a:avLst/>
              <a:gdLst/>
              <a:ahLst/>
              <a:cxnLst/>
              <a:rect l="l" t="t" r="r" b="b"/>
              <a:pathLst>
                <a:path w="175895" h="697230">
                  <a:moveTo>
                    <a:pt x="0" y="696887"/>
                  </a:moveTo>
                  <a:lnTo>
                    <a:pt x="175412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1880767" y="1633118"/>
              <a:ext cx="1359535" cy="811530"/>
            </a:xfrm>
            <a:custGeom>
              <a:avLst/>
              <a:gdLst/>
              <a:ahLst/>
              <a:cxnLst/>
              <a:rect l="l" t="t" r="r" b="b"/>
              <a:pathLst>
                <a:path w="1359535" h="811530">
                  <a:moveTo>
                    <a:pt x="1358950" y="811187"/>
                  </a:moveTo>
                  <a:lnTo>
                    <a:pt x="0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3925519" y="2381250"/>
              <a:ext cx="1256665" cy="63500"/>
            </a:xfrm>
            <a:custGeom>
              <a:avLst/>
              <a:gdLst/>
              <a:ahLst/>
              <a:cxnLst/>
              <a:rect l="l" t="t" r="r" b="b"/>
              <a:pathLst>
                <a:path w="1256664" h="63500">
                  <a:moveTo>
                    <a:pt x="1256080" y="0"/>
                  </a:moveTo>
                  <a:lnTo>
                    <a:pt x="0" y="63055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6" name="object 36"/>
          <p:cNvSpPr txBox="1"/>
          <p:nvPr/>
        </p:nvSpPr>
        <p:spPr>
          <a:xfrm>
            <a:off x="4403090" y="880863"/>
            <a:ext cx="10502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Calibri"/>
                <a:cs typeface="Calibri"/>
              </a:rPr>
              <a:t>Seed</a:t>
            </a:r>
            <a:r>
              <a:rPr sz="1800" b="1" spc="-95" dirty="0">
                <a:latin typeface="Calibri"/>
                <a:cs typeface="Calibri"/>
              </a:rPr>
              <a:t> </a:t>
            </a:r>
            <a:r>
              <a:rPr sz="1800" b="1" dirty="0">
                <a:latin typeface="Calibri"/>
                <a:cs typeface="Calibri"/>
              </a:rPr>
              <a:t>Node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86158" y="51428"/>
            <a:ext cx="45694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Joining in a Bitcoin </a:t>
            </a:r>
            <a:r>
              <a:rPr spc="-10" dirty="0"/>
              <a:t>P2P</a:t>
            </a:r>
            <a:r>
              <a:rPr spc="-80" dirty="0"/>
              <a:t> </a:t>
            </a:r>
            <a:r>
              <a:rPr spc="-5" dirty="0"/>
              <a:t>Network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92100" y="806450"/>
            <a:ext cx="7797800" cy="3302000"/>
            <a:chOff x="292100" y="806450"/>
            <a:chExt cx="7797800" cy="3302000"/>
          </a:xfrm>
        </p:grpSpPr>
        <p:sp>
          <p:nvSpPr>
            <p:cNvPr id="4" name="object 4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0167" y="1633118"/>
              <a:ext cx="506095" cy="989965"/>
            </a:xfrm>
            <a:custGeom>
              <a:avLst/>
              <a:gdLst/>
              <a:ahLst/>
              <a:cxnLst/>
              <a:rect l="l" t="t" r="r" b="b"/>
              <a:pathLst>
                <a:path w="506094" h="989964">
                  <a:moveTo>
                    <a:pt x="0" y="989914"/>
                  </a:moveTo>
                  <a:lnTo>
                    <a:pt x="50566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90167" y="3107966"/>
              <a:ext cx="1091565" cy="111760"/>
            </a:xfrm>
            <a:custGeom>
              <a:avLst/>
              <a:gdLst/>
              <a:ahLst/>
              <a:cxnLst/>
              <a:rect l="l" t="t" r="r" b="b"/>
              <a:pathLst>
                <a:path w="1091564" h="111760">
                  <a:moveTo>
                    <a:pt x="0" y="0"/>
                  </a:moveTo>
                  <a:lnTo>
                    <a:pt x="1091031" y="11148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38300" y="1733550"/>
              <a:ext cx="443865" cy="1243965"/>
            </a:xfrm>
            <a:custGeom>
              <a:avLst/>
              <a:gdLst/>
              <a:ahLst/>
              <a:cxnLst/>
              <a:rect l="l" t="t" r="r" b="b"/>
              <a:pathLst>
                <a:path w="443864" h="1243964">
                  <a:moveTo>
                    <a:pt x="0" y="0"/>
                  </a:moveTo>
                  <a:lnTo>
                    <a:pt x="443331" y="124343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981200" y="1162050"/>
              <a:ext cx="1676400" cy="228600"/>
            </a:xfrm>
            <a:custGeom>
              <a:avLst/>
              <a:gdLst/>
              <a:ahLst/>
              <a:cxnLst/>
              <a:rect l="l" t="t" r="r" b="b"/>
              <a:pathLst>
                <a:path w="1676400" h="228600">
                  <a:moveTo>
                    <a:pt x="0" y="228600"/>
                  </a:moveTo>
                  <a:lnTo>
                    <a:pt x="1676400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566567" y="3461917"/>
              <a:ext cx="1415415" cy="291465"/>
            </a:xfrm>
            <a:custGeom>
              <a:avLst/>
              <a:gdLst/>
              <a:ahLst/>
              <a:cxnLst/>
              <a:rect l="l" t="t" r="r" b="b"/>
              <a:pathLst>
                <a:path w="1415414" h="291464">
                  <a:moveTo>
                    <a:pt x="0" y="0"/>
                  </a:moveTo>
                  <a:lnTo>
                    <a:pt x="1414881" y="290931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566816" y="2623719"/>
              <a:ext cx="715645" cy="887094"/>
            </a:xfrm>
            <a:custGeom>
              <a:avLst/>
              <a:gdLst/>
              <a:ahLst/>
              <a:cxnLst/>
              <a:rect l="l" t="t" r="r" b="b"/>
              <a:pathLst>
                <a:path w="715645" h="887095">
                  <a:moveTo>
                    <a:pt x="0" y="886663"/>
                  </a:moveTo>
                  <a:lnTo>
                    <a:pt x="7152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4242966" y="1404517"/>
              <a:ext cx="1039494" cy="734695"/>
            </a:xfrm>
            <a:custGeom>
              <a:avLst/>
              <a:gdLst/>
              <a:ahLst/>
              <a:cxnLst/>
              <a:rect l="l" t="t" r="r" b="b"/>
              <a:pathLst>
                <a:path w="1039495" h="734694">
                  <a:moveTo>
                    <a:pt x="0" y="0"/>
                  </a:moveTo>
                  <a:lnTo>
                    <a:pt x="1039063" y="734263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766966" y="1483196"/>
              <a:ext cx="1191895" cy="655955"/>
            </a:xfrm>
            <a:custGeom>
              <a:avLst/>
              <a:gdLst/>
              <a:ahLst/>
              <a:cxnLst/>
              <a:rect l="l" t="t" r="r" b="b"/>
              <a:pathLst>
                <a:path w="1191895" h="655955">
                  <a:moveTo>
                    <a:pt x="0" y="655586"/>
                  </a:moveTo>
                  <a:lnTo>
                    <a:pt x="1191463" y="0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5766966" y="2623717"/>
              <a:ext cx="1624965" cy="782955"/>
            </a:xfrm>
            <a:custGeom>
              <a:avLst/>
              <a:gdLst/>
              <a:ahLst/>
              <a:cxnLst/>
              <a:rect l="l" t="t" r="r" b="b"/>
              <a:pathLst>
                <a:path w="1624965" h="782954">
                  <a:moveTo>
                    <a:pt x="0" y="0"/>
                  </a:moveTo>
                  <a:lnTo>
                    <a:pt x="1624431" y="78242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200898" y="1583625"/>
              <a:ext cx="291465" cy="1580515"/>
            </a:xfrm>
            <a:custGeom>
              <a:avLst/>
              <a:gdLst/>
              <a:ahLst/>
              <a:cxnLst/>
              <a:rect l="l" t="t" r="r" b="b"/>
              <a:pathLst>
                <a:path w="291465" h="1580514">
                  <a:moveTo>
                    <a:pt x="0" y="0"/>
                  </a:moveTo>
                  <a:lnTo>
                    <a:pt x="290931" y="1580045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566815" y="3648607"/>
              <a:ext cx="2925445" cy="346710"/>
            </a:xfrm>
            <a:custGeom>
              <a:avLst/>
              <a:gdLst/>
              <a:ahLst/>
              <a:cxnLst/>
              <a:rect l="l" t="t" r="r" b="b"/>
              <a:pathLst>
                <a:path w="2925445" h="346710">
                  <a:moveTo>
                    <a:pt x="0" y="346709"/>
                  </a:moveTo>
                  <a:lnTo>
                    <a:pt x="29250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3582617" y="1404518"/>
              <a:ext cx="175895" cy="697230"/>
            </a:xfrm>
            <a:custGeom>
              <a:avLst/>
              <a:gdLst/>
              <a:ahLst/>
              <a:cxnLst/>
              <a:rect l="l" t="t" r="r" b="b"/>
              <a:pathLst>
                <a:path w="175895" h="697230">
                  <a:moveTo>
                    <a:pt x="0" y="696887"/>
                  </a:moveTo>
                  <a:lnTo>
                    <a:pt x="175412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1880767" y="1633118"/>
              <a:ext cx="1359535" cy="811530"/>
            </a:xfrm>
            <a:custGeom>
              <a:avLst/>
              <a:gdLst/>
              <a:ahLst/>
              <a:cxnLst/>
              <a:rect l="l" t="t" r="r" b="b"/>
              <a:pathLst>
                <a:path w="1359535" h="811530">
                  <a:moveTo>
                    <a:pt x="1358950" y="811187"/>
                  </a:moveTo>
                  <a:lnTo>
                    <a:pt x="0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3925517" y="2381250"/>
              <a:ext cx="1256665" cy="63500"/>
            </a:xfrm>
            <a:custGeom>
              <a:avLst/>
              <a:gdLst/>
              <a:ahLst/>
              <a:cxnLst/>
              <a:rect l="l" t="t" r="r" b="b"/>
              <a:pathLst>
                <a:path w="1256664" h="63500">
                  <a:moveTo>
                    <a:pt x="1256080" y="0"/>
                  </a:moveTo>
                  <a:lnTo>
                    <a:pt x="0" y="63055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3844212" y="1633117"/>
              <a:ext cx="81915" cy="330200"/>
            </a:xfrm>
            <a:custGeom>
              <a:avLst/>
              <a:gdLst/>
              <a:ahLst/>
              <a:cxnLst/>
              <a:rect l="l" t="t" r="r" b="b"/>
              <a:pathLst>
                <a:path w="81914" h="330200">
                  <a:moveTo>
                    <a:pt x="81305" y="0"/>
                  </a:moveTo>
                  <a:lnTo>
                    <a:pt x="0" y="329577"/>
                  </a:lnTo>
                </a:path>
              </a:pathLst>
            </a:custGeom>
            <a:ln w="571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3767823" y="1914415"/>
              <a:ext cx="167005" cy="187325"/>
            </a:xfrm>
            <a:custGeom>
              <a:avLst/>
              <a:gdLst/>
              <a:ahLst/>
              <a:cxnLst/>
              <a:rect l="l" t="t" r="r" b="b"/>
              <a:pathLst>
                <a:path w="167004" h="187325">
                  <a:moveTo>
                    <a:pt x="0" y="0"/>
                  </a:moveTo>
                  <a:lnTo>
                    <a:pt x="42176" y="186994"/>
                  </a:lnTo>
                  <a:lnTo>
                    <a:pt x="166458" y="410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4123752" y="2522601"/>
              <a:ext cx="981710" cy="88265"/>
            </a:xfrm>
            <a:custGeom>
              <a:avLst/>
              <a:gdLst/>
              <a:ahLst/>
              <a:cxnLst/>
              <a:rect l="l" t="t" r="r" b="b"/>
              <a:pathLst>
                <a:path w="981710" h="88264">
                  <a:moveTo>
                    <a:pt x="981646" y="0"/>
                  </a:moveTo>
                  <a:lnTo>
                    <a:pt x="0" y="87718"/>
                  </a:lnTo>
                </a:path>
              </a:pathLst>
            </a:custGeom>
            <a:ln w="571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3981452" y="2522381"/>
              <a:ext cx="178435" cy="170815"/>
            </a:xfrm>
            <a:custGeom>
              <a:avLst/>
              <a:gdLst/>
              <a:ahLst/>
              <a:cxnLst/>
              <a:rect l="l" t="t" r="r" b="b"/>
              <a:pathLst>
                <a:path w="178435" h="170814">
                  <a:moveTo>
                    <a:pt x="163131" y="0"/>
                  </a:moveTo>
                  <a:lnTo>
                    <a:pt x="0" y="100647"/>
                  </a:lnTo>
                  <a:lnTo>
                    <a:pt x="178396" y="170764"/>
                  </a:lnTo>
                  <a:lnTo>
                    <a:pt x="16313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1981198" y="1504950"/>
              <a:ext cx="1136650" cy="688340"/>
            </a:xfrm>
            <a:custGeom>
              <a:avLst/>
              <a:gdLst/>
              <a:ahLst/>
              <a:cxnLst/>
              <a:rect l="l" t="t" r="r" b="b"/>
              <a:pathLst>
                <a:path w="1136650" h="688339">
                  <a:moveTo>
                    <a:pt x="0" y="0"/>
                  </a:moveTo>
                  <a:lnTo>
                    <a:pt x="1136294" y="687997"/>
                  </a:lnTo>
                </a:path>
              </a:pathLst>
            </a:custGeom>
            <a:ln w="5715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/>
            <p:cNvSpPr/>
            <p:nvPr/>
          </p:nvSpPr>
          <p:spPr>
            <a:xfrm>
              <a:off x="3048651" y="2104814"/>
              <a:ext cx="191135" cy="162560"/>
            </a:xfrm>
            <a:custGeom>
              <a:avLst/>
              <a:gdLst/>
              <a:ahLst/>
              <a:cxnLst/>
              <a:rect l="l" t="t" r="r" b="b"/>
              <a:pathLst>
                <a:path w="191135" h="162560">
                  <a:moveTo>
                    <a:pt x="88811" y="0"/>
                  </a:moveTo>
                  <a:lnTo>
                    <a:pt x="0" y="146659"/>
                  </a:lnTo>
                  <a:lnTo>
                    <a:pt x="191071" y="162140"/>
                  </a:lnTo>
                  <a:lnTo>
                    <a:pt x="88811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2" name="object 42"/>
          <p:cNvSpPr txBox="1"/>
          <p:nvPr/>
        </p:nvSpPr>
        <p:spPr>
          <a:xfrm>
            <a:off x="2735563" y="2699257"/>
            <a:ext cx="2056764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Calibri"/>
                <a:cs typeface="Calibri"/>
              </a:rPr>
              <a:t>Get most</a:t>
            </a:r>
            <a:r>
              <a:rPr sz="2400" b="1" spc="-85" dirty="0">
                <a:latin typeface="Calibri"/>
                <a:cs typeface="Calibri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recent  blockchain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86158" y="51428"/>
            <a:ext cx="456946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Joining in a Bitcoin </a:t>
            </a:r>
            <a:r>
              <a:rPr spc="-10" dirty="0"/>
              <a:t>P2P</a:t>
            </a:r>
            <a:r>
              <a:rPr spc="-80" dirty="0"/>
              <a:t> </a:t>
            </a:r>
            <a:r>
              <a:rPr spc="-5" dirty="0"/>
              <a:t>Network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92100" y="806450"/>
            <a:ext cx="7797800" cy="3302000"/>
            <a:chOff x="292100" y="806450"/>
            <a:chExt cx="7797800" cy="3302000"/>
          </a:xfrm>
        </p:grpSpPr>
        <p:sp>
          <p:nvSpPr>
            <p:cNvPr id="4" name="object 4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95400" y="10477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04800" y="252259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0167" y="1633118"/>
              <a:ext cx="506095" cy="989965"/>
            </a:xfrm>
            <a:custGeom>
              <a:avLst/>
              <a:gdLst/>
              <a:ahLst/>
              <a:cxnLst/>
              <a:rect l="l" t="t" r="r" b="b"/>
              <a:pathLst>
                <a:path w="506094" h="989964">
                  <a:moveTo>
                    <a:pt x="0" y="989914"/>
                  </a:moveTo>
                  <a:lnTo>
                    <a:pt x="50566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981200" y="28765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890167" y="3107966"/>
              <a:ext cx="1091565" cy="111760"/>
            </a:xfrm>
            <a:custGeom>
              <a:avLst/>
              <a:gdLst/>
              <a:ahLst/>
              <a:cxnLst/>
              <a:rect l="l" t="t" r="r" b="b"/>
              <a:pathLst>
                <a:path w="1091564" h="111760">
                  <a:moveTo>
                    <a:pt x="0" y="0"/>
                  </a:moveTo>
                  <a:lnTo>
                    <a:pt x="1091031" y="11148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38300" y="1733550"/>
              <a:ext cx="443865" cy="1243965"/>
            </a:xfrm>
            <a:custGeom>
              <a:avLst/>
              <a:gdLst/>
              <a:ahLst/>
              <a:cxnLst/>
              <a:rect l="l" t="t" r="r" b="b"/>
              <a:pathLst>
                <a:path w="443864" h="1243964">
                  <a:moveTo>
                    <a:pt x="0" y="0"/>
                  </a:moveTo>
                  <a:lnTo>
                    <a:pt x="443331" y="124343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657600" y="8191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981200" y="1162050"/>
              <a:ext cx="1676400" cy="228600"/>
            </a:xfrm>
            <a:custGeom>
              <a:avLst/>
              <a:gdLst/>
              <a:ahLst/>
              <a:cxnLst/>
              <a:rect l="l" t="t" r="r" b="b"/>
              <a:pathLst>
                <a:path w="1676400" h="228600">
                  <a:moveTo>
                    <a:pt x="0" y="228600"/>
                  </a:moveTo>
                  <a:lnTo>
                    <a:pt x="1676400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3981450" y="34099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566567" y="3461917"/>
              <a:ext cx="1415415" cy="291465"/>
            </a:xfrm>
            <a:custGeom>
              <a:avLst/>
              <a:gdLst/>
              <a:ahLst/>
              <a:cxnLst/>
              <a:rect l="l" t="t" r="r" b="b"/>
              <a:pathLst>
                <a:path w="1415414" h="291464">
                  <a:moveTo>
                    <a:pt x="0" y="0"/>
                  </a:moveTo>
                  <a:lnTo>
                    <a:pt x="1414881" y="290931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5181600" y="2038350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566816" y="2623719"/>
              <a:ext cx="715645" cy="887094"/>
            </a:xfrm>
            <a:custGeom>
              <a:avLst/>
              <a:gdLst/>
              <a:ahLst/>
              <a:cxnLst/>
              <a:rect l="l" t="t" r="r" b="b"/>
              <a:pathLst>
                <a:path w="715645" h="887095">
                  <a:moveTo>
                    <a:pt x="0" y="886663"/>
                  </a:moveTo>
                  <a:lnTo>
                    <a:pt x="7152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4242966" y="1404517"/>
              <a:ext cx="1039494" cy="734695"/>
            </a:xfrm>
            <a:custGeom>
              <a:avLst/>
              <a:gdLst/>
              <a:ahLst/>
              <a:cxnLst/>
              <a:rect l="l" t="t" r="r" b="b"/>
              <a:pathLst>
                <a:path w="1039495" h="734694">
                  <a:moveTo>
                    <a:pt x="0" y="0"/>
                  </a:moveTo>
                  <a:lnTo>
                    <a:pt x="1039063" y="734263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6858000" y="89782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5766966" y="1483196"/>
              <a:ext cx="1191895" cy="655955"/>
            </a:xfrm>
            <a:custGeom>
              <a:avLst/>
              <a:gdLst/>
              <a:ahLst/>
              <a:cxnLst/>
              <a:rect l="l" t="t" r="r" b="b"/>
              <a:pathLst>
                <a:path w="1191895" h="655955">
                  <a:moveTo>
                    <a:pt x="0" y="655586"/>
                  </a:moveTo>
                  <a:lnTo>
                    <a:pt x="1191463" y="0"/>
                  </a:lnTo>
                </a:path>
              </a:pathLst>
            </a:custGeom>
            <a:ln w="57149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9BBB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7391400" y="3063239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71893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5766966" y="2623717"/>
              <a:ext cx="1624965" cy="782955"/>
            </a:xfrm>
            <a:custGeom>
              <a:avLst/>
              <a:gdLst/>
              <a:ahLst/>
              <a:cxnLst/>
              <a:rect l="l" t="t" r="r" b="b"/>
              <a:pathLst>
                <a:path w="1624965" h="782954">
                  <a:moveTo>
                    <a:pt x="0" y="0"/>
                  </a:moveTo>
                  <a:lnTo>
                    <a:pt x="1624431" y="782421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7200898" y="1583625"/>
              <a:ext cx="291465" cy="1580515"/>
            </a:xfrm>
            <a:custGeom>
              <a:avLst/>
              <a:gdLst/>
              <a:ahLst/>
              <a:cxnLst/>
              <a:rect l="l" t="t" r="r" b="b"/>
              <a:pathLst>
                <a:path w="291465" h="1580514">
                  <a:moveTo>
                    <a:pt x="0" y="0"/>
                  </a:moveTo>
                  <a:lnTo>
                    <a:pt x="290931" y="1580045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4566815" y="3648607"/>
              <a:ext cx="2925445" cy="346710"/>
            </a:xfrm>
            <a:custGeom>
              <a:avLst/>
              <a:gdLst/>
              <a:ahLst/>
              <a:cxnLst/>
              <a:rect l="l" t="t" r="r" b="b"/>
              <a:pathLst>
                <a:path w="2925445" h="346710">
                  <a:moveTo>
                    <a:pt x="0" y="346709"/>
                  </a:moveTo>
                  <a:lnTo>
                    <a:pt x="2925013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342900" y="0"/>
                  </a:moveTo>
                  <a:lnTo>
                    <a:pt x="296369" y="3130"/>
                  </a:lnTo>
                  <a:lnTo>
                    <a:pt x="251742" y="12248"/>
                  </a:lnTo>
                  <a:lnTo>
                    <a:pt x="209426" y="26946"/>
                  </a:lnTo>
                  <a:lnTo>
                    <a:pt x="169830" y="46815"/>
                  </a:lnTo>
                  <a:lnTo>
                    <a:pt x="133362" y="71446"/>
                  </a:lnTo>
                  <a:lnTo>
                    <a:pt x="100431" y="100431"/>
                  </a:lnTo>
                  <a:lnTo>
                    <a:pt x="71446" y="133362"/>
                  </a:lnTo>
                  <a:lnTo>
                    <a:pt x="46815" y="169830"/>
                  </a:lnTo>
                  <a:lnTo>
                    <a:pt x="26946" y="209426"/>
                  </a:lnTo>
                  <a:lnTo>
                    <a:pt x="12248" y="251742"/>
                  </a:lnTo>
                  <a:lnTo>
                    <a:pt x="3130" y="296369"/>
                  </a:lnTo>
                  <a:lnTo>
                    <a:pt x="0" y="342900"/>
                  </a:lnTo>
                  <a:lnTo>
                    <a:pt x="3130" y="389430"/>
                  </a:lnTo>
                  <a:lnTo>
                    <a:pt x="12248" y="434057"/>
                  </a:lnTo>
                  <a:lnTo>
                    <a:pt x="26946" y="476373"/>
                  </a:lnTo>
                  <a:lnTo>
                    <a:pt x="46815" y="515969"/>
                  </a:lnTo>
                  <a:lnTo>
                    <a:pt x="71446" y="552437"/>
                  </a:lnTo>
                  <a:lnTo>
                    <a:pt x="100431" y="585368"/>
                  </a:lnTo>
                  <a:lnTo>
                    <a:pt x="133362" y="614353"/>
                  </a:lnTo>
                  <a:lnTo>
                    <a:pt x="169830" y="638984"/>
                  </a:lnTo>
                  <a:lnTo>
                    <a:pt x="209426" y="658853"/>
                  </a:lnTo>
                  <a:lnTo>
                    <a:pt x="251742" y="673551"/>
                  </a:lnTo>
                  <a:lnTo>
                    <a:pt x="296369" y="682669"/>
                  </a:lnTo>
                  <a:lnTo>
                    <a:pt x="342900" y="685800"/>
                  </a:lnTo>
                  <a:lnTo>
                    <a:pt x="389430" y="682669"/>
                  </a:lnTo>
                  <a:lnTo>
                    <a:pt x="434057" y="673551"/>
                  </a:lnTo>
                  <a:lnTo>
                    <a:pt x="476373" y="658853"/>
                  </a:lnTo>
                  <a:lnTo>
                    <a:pt x="515969" y="638984"/>
                  </a:lnTo>
                  <a:lnTo>
                    <a:pt x="552437" y="614353"/>
                  </a:lnTo>
                  <a:lnTo>
                    <a:pt x="585368" y="585368"/>
                  </a:lnTo>
                  <a:lnTo>
                    <a:pt x="614353" y="552437"/>
                  </a:lnTo>
                  <a:lnTo>
                    <a:pt x="638984" y="515969"/>
                  </a:lnTo>
                  <a:lnTo>
                    <a:pt x="658853" y="476373"/>
                  </a:lnTo>
                  <a:lnTo>
                    <a:pt x="673551" y="434057"/>
                  </a:lnTo>
                  <a:lnTo>
                    <a:pt x="682669" y="389430"/>
                  </a:lnTo>
                  <a:lnTo>
                    <a:pt x="685800" y="342900"/>
                  </a:lnTo>
                  <a:lnTo>
                    <a:pt x="682669" y="296369"/>
                  </a:lnTo>
                  <a:lnTo>
                    <a:pt x="673551" y="251742"/>
                  </a:lnTo>
                  <a:lnTo>
                    <a:pt x="658853" y="209426"/>
                  </a:lnTo>
                  <a:lnTo>
                    <a:pt x="638984" y="169830"/>
                  </a:lnTo>
                  <a:lnTo>
                    <a:pt x="614353" y="133362"/>
                  </a:lnTo>
                  <a:lnTo>
                    <a:pt x="585368" y="100431"/>
                  </a:lnTo>
                  <a:lnTo>
                    <a:pt x="552437" y="71446"/>
                  </a:lnTo>
                  <a:lnTo>
                    <a:pt x="515969" y="46815"/>
                  </a:lnTo>
                  <a:lnTo>
                    <a:pt x="476373" y="26946"/>
                  </a:lnTo>
                  <a:lnTo>
                    <a:pt x="434057" y="12248"/>
                  </a:lnTo>
                  <a:lnTo>
                    <a:pt x="389430" y="3130"/>
                  </a:lnTo>
                  <a:lnTo>
                    <a:pt x="342900" y="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3239717" y="2101405"/>
              <a:ext cx="685800" cy="685800"/>
            </a:xfrm>
            <a:custGeom>
              <a:avLst/>
              <a:gdLst/>
              <a:ahLst/>
              <a:cxnLst/>
              <a:rect l="l" t="t" r="r" b="b"/>
              <a:pathLst>
                <a:path w="685800" h="685800">
                  <a:moveTo>
                    <a:pt x="0" y="342900"/>
                  </a:moveTo>
                  <a:lnTo>
                    <a:pt x="3130" y="296369"/>
                  </a:lnTo>
                  <a:lnTo>
                    <a:pt x="12248" y="251742"/>
                  </a:lnTo>
                  <a:lnTo>
                    <a:pt x="26946" y="209426"/>
                  </a:lnTo>
                  <a:lnTo>
                    <a:pt x="46815" y="169830"/>
                  </a:lnTo>
                  <a:lnTo>
                    <a:pt x="71446" y="133362"/>
                  </a:lnTo>
                  <a:lnTo>
                    <a:pt x="100431" y="100431"/>
                  </a:lnTo>
                  <a:lnTo>
                    <a:pt x="133362" y="71446"/>
                  </a:lnTo>
                  <a:lnTo>
                    <a:pt x="169830" y="46815"/>
                  </a:lnTo>
                  <a:lnTo>
                    <a:pt x="209426" y="26946"/>
                  </a:lnTo>
                  <a:lnTo>
                    <a:pt x="251742" y="12248"/>
                  </a:lnTo>
                  <a:lnTo>
                    <a:pt x="296369" y="3130"/>
                  </a:lnTo>
                  <a:lnTo>
                    <a:pt x="342900" y="0"/>
                  </a:lnTo>
                  <a:lnTo>
                    <a:pt x="389430" y="3130"/>
                  </a:lnTo>
                  <a:lnTo>
                    <a:pt x="434057" y="12248"/>
                  </a:lnTo>
                  <a:lnTo>
                    <a:pt x="476373" y="26946"/>
                  </a:lnTo>
                  <a:lnTo>
                    <a:pt x="515969" y="46815"/>
                  </a:lnTo>
                  <a:lnTo>
                    <a:pt x="552437" y="71446"/>
                  </a:lnTo>
                  <a:lnTo>
                    <a:pt x="585368" y="100431"/>
                  </a:lnTo>
                  <a:lnTo>
                    <a:pt x="614353" y="133362"/>
                  </a:lnTo>
                  <a:lnTo>
                    <a:pt x="638984" y="169830"/>
                  </a:lnTo>
                  <a:lnTo>
                    <a:pt x="658853" y="209426"/>
                  </a:lnTo>
                  <a:lnTo>
                    <a:pt x="673551" y="251742"/>
                  </a:lnTo>
                  <a:lnTo>
                    <a:pt x="682669" y="296369"/>
                  </a:lnTo>
                  <a:lnTo>
                    <a:pt x="685800" y="342900"/>
                  </a:lnTo>
                  <a:lnTo>
                    <a:pt x="682669" y="389430"/>
                  </a:lnTo>
                  <a:lnTo>
                    <a:pt x="673551" y="434057"/>
                  </a:lnTo>
                  <a:lnTo>
                    <a:pt x="658853" y="476373"/>
                  </a:lnTo>
                  <a:lnTo>
                    <a:pt x="638984" y="515969"/>
                  </a:lnTo>
                  <a:lnTo>
                    <a:pt x="614353" y="552437"/>
                  </a:lnTo>
                  <a:lnTo>
                    <a:pt x="585368" y="585368"/>
                  </a:lnTo>
                  <a:lnTo>
                    <a:pt x="552437" y="614353"/>
                  </a:lnTo>
                  <a:lnTo>
                    <a:pt x="515969" y="638984"/>
                  </a:lnTo>
                  <a:lnTo>
                    <a:pt x="476373" y="658853"/>
                  </a:lnTo>
                  <a:lnTo>
                    <a:pt x="434057" y="673551"/>
                  </a:lnTo>
                  <a:lnTo>
                    <a:pt x="389430" y="682669"/>
                  </a:lnTo>
                  <a:lnTo>
                    <a:pt x="342900" y="685800"/>
                  </a:lnTo>
                  <a:lnTo>
                    <a:pt x="296369" y="682669"/>
                  </a:lnTo>
                  <a:lnTo>
                    <a:pt x="251742" y="673551"/>
                  </a:lnTo>
                  <a:lnTo>
                    <a:pt x="209426" y="658853"/>
                  </a:lnTo>
                  <a:lnTo>
                    <a:pt x="169830" y="638984"/>
                  </a:lnTo>
                  <a:lnTo>
                    <a:pt x="133362" y="614353"/>
                  </a:lnTo>
                  <a:lnTo>
                    <a:pt x="100431" y="585368"/>
                  </a:lnTo>
                  <a:lnTo>
                    <a:pt x="71446" y="552437"/>
                  </a:lnTo>
                  <a:lnTo>
                    <a:pt x="46815" y="515969"/>
                  </a:lnTo>
                  <a:lnTo>
                    <a:pt x="26946" y="476373"/>
                  </a:lnTo>
                  <a:lnTo>
                    <a:pt x="12248" y="434057"/>
                  </a:lnTo>
                  <a:lnTo>
                    <a:pt x="3130" y="389430"/>
                  </a:lnTo>
                  <a:lnTo>
                    <a:pt x="0" y="342900"/>
                  </a:lnTo>
                  <a:close/>
                </a:path>
              </a:pathLst>
            </a:custGeom>
            <a:ln w="25400">
              <a:solidFill>
                <a:srgbClr val="FF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3582617" y="1404518"/>
              <a:ext cx="175895" cy="697230"/>
            </a:xfrm>
            <a:custGeom>
              <a:avLst/>
              <a:gdLst/>
              <a:ahLst/>
              <a:cxnLst/>
              <a:rect l="l" t="t" r="r" b="b"/>
              <a:pathLst>
                <a:path w="175895" h="697230">
                  <a:moveTo>
                    <a:pt x="0" y="696887"/>
                  </a:moveTo>
                  <a:lnTo>
                    <a:pt x="175412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1880767" y="1633118"/>
              <a:ext cx="1359535" cy="811530"/>
            </a:xfrm>
            <a:custGeom>
              <a:avLst/>
              <a:gdLst/>
              <a:ahLst/>
              <a:cxnLst/>
              <a:rect l="l" t="t" r="r" b="b"/>
              <a:pathLst>
                <a:path w="1359535" h="811530">
                  <a:moveTo>
                    <a:pt x="1358950" y="811187"/>
                  </a:moveTo>
                  <a:lnTo>
                    <a:pt x="0" y="0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3925517" y="2381250"/>
              <a:ext cx="1256665" cy="63500"/>
            </a:xfrm>
            <a:custGeom>
              <a:avLst/>
              <a:gdLst/>
              <a:ahLst/>
              <a:cxnLst/>
              <a:rect l="l" t="t" r="r" b="b"/>
              <a:pathLst>
                <a:path w="1256664" h="63500">
                  <a:moveTo>
                    <a:pt x="1256080" y="0"/>
                  </a:moveTo>
                  <a:lnTo>
                    <a:pt x="0" y="63055"/>
                  </a:lnTo>
                </a:path>
              </a:pathLst>
            </a:custGeom>
            <a:ln w="57150">
              <a:solidFill>
                <a:srgbClr val="E46C0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6" name="object 36"/>
          <p:cNvSpPr txBox="1"/>
          <p:nvPr/>
        </p:nvSpPr>
        <p:spPr>
          <a:xfrm>
            <a:off x="2735563" y="2699257"/>
            <a:ext cx="21374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10" dirty="0">
                <a:latin typeface="Calibri"/>
                <a:cs typeface="Calibri"/>
              </a:rPr>
              <a:t>Start</a:t>
            </a:r>
            <a:r>
              <a:rPr sz="2400" b="1" spc="-25" dirty="0">
                <a:latin typeface="Calibri"/>
                <a:cs typeface="Calibri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transaction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7930" y="51428"/>
            <a:ext cx="3648138" cy="430887"/>
          </a:xfrm>
        </p:spPr>
        <p:txBody>
          <a:bodyPr/>
          <a:lstStyle/>
          <a:p>
            <a:r>
              <a:rPr lang="en-IN" dirty="0" smtClean="0">
                <a:solidFill>
                  <a:schemeClr val="accent1"/>
                </a:solidFill>
              </a:rPr>
              <a:t>Overview</a:t>
            </a:r>
            <a:endParaRPr lang="en-IN" dirty="0">
              <a:solidFill>
                <a:schemeClr val="accent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2315"/>
            <a:ext cx="9144000" cy="466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81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16994" y="51428"/>
            <a:ext cx="490791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>
                <a:solidFill>
                  <a:schemeClr val="accent1"/>
                </a:solidFill>
              </a:rPr>
              <a:t>Bitcoin </a:t>
            </a:r>
            <a:r>
              <a:rPr spc="-10" dirty="0">
                <a:solidFill>
                  <a:schemeClr val="accent1"/>
                </a:solidFill>
              </a:rPr>
              <a:t>Scripts </a:t>
            </a:r>
            <a:r>
              <a:rPr spc="-5" dirty="0">
                <a:solidFill>
                  <a:schemeClr val="accent1"/>
                </a:solidFill>
              </a:rPr>
              <a:t>– A </a:t>
            </a:r>
            <a:r>
              <a:rPr spc="-10" dirty="0">
                <a:solidFill>
                  <a:schemeClr val="accent1"/>
                </a:solidFill>
              </a:rPr>
              <a:t>Simple</a:t>
            </a:r>
            <a:r>
              <a:rPr spc="-135" dirty="0">
                <a:solidFill>
                  <a:schemeClr val="accent1"/>
                </a:solidFill>
              </a:rPr>
              <a:t> </a:t>
            </a:r>
            <a:r>
              <a:rPr spc="-10" dirty="0">
                <a:solidFill>
                  <a:schemeClr val="accent1"/>
                </a:solidFill>
              </a:rPr>
              <a:t>Example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379082" y="784847"/>
            <a:ext cx="8491855" cy="2160270"/>
            <a:chOff x="379082" y="784847"/>
            <a:chExt cx="8491855" cy="21602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9082" y="1172438"/>
              <a:ext cx="1155668" cy="1767951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532102" y="2062873"/>
              <a:ext cx="5631180" cy="280670"/>
            </a:xfrm>
            <a:custGeom>
              <a:avLst/>
              <a:gdLst/>
              <a:ahLst/>
              <a:cxnLst/>
              <a:rect l="l" t="t" r="r" b="b"/>
              <a:pathLst>
                <a:path w="5631180" h="280669">
                  <a:moveTo>
                    <a:pt x="8762" y="70078"/>
                  </a:moveTo>
                  <a:lnTo>
                    <a:pt x="0" y="70078"/>
                  </a:lnTo>
                  <a:lnTo>
                    <a:pt x="0" y="210210"/>
                  </a:lnTo>
                  <a:lnTo>
                    <a:pt x="8762" y="210210"/>
                  </a:lnTo>
                  <a:lnTo>
                    <a:pt x="8762" y="70078"/>
                  </a:lnTo>
                  <a:close/>
                </a:path>
                <a:path w="5631180" h="280669">
                  <a:moveTo>
                    <a:pt x="35026" y="70078"/>
                  </a:moveTo>
                  <a:lnTo>
                    <a:pt x="17513" y="70078"/>
                  </a:lnTo>
                  <a:lnTo>
                    <a:pt x="17513" y="210210"/>
                  </a:lnTo>
                  <a:lnTo>
                    <a:pt x="35026" y="210210"/>
                  </a:lnTo>
                  <a:lnTo>
                    <a:pt x="35026" y="70078"/>
                  </a:lnTo>
                  <a:close/>
                </a:path>
                <a:path w="5631180" h="280669">
                  <a:moveTo>
                    <a:pt x="5490565" y="0"/>
                  </a:moveTo>
                  <a:lnTo>
                    <a:pt x="5490565" y="70078"/>
                  </a:lnTo>
                  <a:lnTo>
                    <a:pt x="43789" y="70078"/>
                  </a:lnTo>
                  <a:lnTo>
                    <a:pt x="43789" y="210210"/>
                  </a:lnTo>
                  <a:lnTo>
                    <a:pt x="5490565" y="210210"/>
                  </a:lnTo>
                  <a:lnTo>
                    <a:pt x="5490565" y="280276"/>
                  </a:lnTo>
                  <a:lnTo>
                    <a:pt x="5630697" y="140144"/>
                  </a:lnTo>
                  <a:lnTo>
                    <a:pt x="5490565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532102" y="2062873"/>
              <a:ext cx="5631180" cy="280670"/>
            </a:xfrm>
            <a:custGeom>
              <a:avLst/>
              <a:gdLst/>
              <a:ahLst/>
              <a:cxnLst/>
              <a:rect l="l" t="t" r="r" b="b"/>
              <a:pathLst>
                <a:path w="5631180" h="280669">
                  <a:moveTo>
                    <a:pt x="0" y="70078"/>
                  </a:moveTo>
                  <a:lnTo>
                    <a:pt x="8762" y="70078"/>
                  </a:lnTo>
                  <a:lnTo>
                    <a:pt x="8762" y="210210"/>
                  </a:lnTo>
                  <a:lnTo>
                    <a:pt x="0" y="210210"/>
                  </a:lnTo>
                  <a:lnTo>
                    <a:pt x="0" y="70078"/>
                  </a:lnTo>
                  <a:close/>
                </a:path>
                <a:path w="5631180" h="280669">
                  <a:moveTo>
                    <a:pt x="17513" y="70078"/>
                  </a:moveTo>
                  <a:lnTo>
                    <a:pt x="35026" y="70078"/>
                  </a:lnTo>
                  <a:lnTo>
                    <a:pt x="35026" y="210210"/>
                  </a:lnTo>
                  <a:lnTo>
                    <a:pt x="17513" y="210210"/>
                  </a:lnTo>
                  <a:lnTo>
                    <a:pt x="17513" y="70078"/>
                  </a:lnTo>
                  <a:close/>
                </a:path>
                <a:path w="5631180" h="280669">
                  <a:moveTo>
                    <a:pt x="43789" y="70078"/>
                  </a:moveTo>
                  <a:lnTo>
                    <a:pt x="5490565" y="70078"/>
                  </a:lnTo>
                  <a:lnTo>
                    <a:pt x="5490565" y="0"/>
                  </a:lnTo>
                  <a:lnTo>
                    <a:pt x="5630697" y="140144"/>
                  </a:lnTo>
                  <a:lnTo>
                    <a:pt x="5490565" y="280276"/>
                  </a:lnTo>
                  <a:lnTo>
                    <a:pt x="5490565" y="210210"/>
                  </a:lnTo>
                  <a:lnTo>
                    <a:pt x="43789" y="210210"/>
                  </a:lnTo>
                  <a:lnTo>
                    <a:pt x="43789" y="70078"/>
                  </a:lnTo>
                  <a:close/>
                </a:path>
              </a:pathLst>
            </a:custGeom>
            <a:ln w="254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710999" y="784847"/>
              <a:ext cx="2159797" cy="2159787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738741" y="1645485"/>
            <a:ext cx="7398384" cy="25393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224790" algn="ctr">
              <a:lnSpc>
                <a:spcPct val="100000"/>
              </a:lnSpc>
              <a:spcBef>
                <a:spcPts val="100"/>
              </a:spcBef>
            </a:pPr>
            <a:r>
              <a:rPr sz="3600" b="1" i="1" spc="-7" baseline="13888" dirty="0">
                <a:latin typeface="Calibri"/>
                <a:cs typeface="Calibri"/>
              </a:rPr>
              <a:t>T</a:t>
            </a:r>
            <a:r>
              <a:rPr sz="1600" b="1" i="1" spc="-5" dirty="0">
                <a:latin typeface="Calibri"/>
                <a:cs typeface="Calibri"/>
              </a:rPr>
              <a:t>(A-&gt;B)</a:t>
            </a:r>
            <a:endParaRPr sz="16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Calibri"/>
              <a:cs typeface="Calibri"/>
            </a:endParaRPr>
          </a:p>
          <a:p>
            <a:pPr marR="250190" algn="ctr">
              <a:lnSpc>
                <a:spcPct val="100000"/>
              </a:lnSpc>
            </a:pPr>
            <a:r>
              <a:rPr sz="2400" b="1" i="1" spc="-5" dirty="0">
                <a:solidFill>
                  <a:srgbClr val="FF0000"/>
                </a:solidFill>
                <a:latin typeface="Calibri"/>
                <a:cs typeface="Calibri"/>
              </a:rPr>
              <a:t>scriptSig </a:t>
            </a:r>
            <a:r>
              <a:rPr sz="2400" b="1" i="1" spc="-10" dirty="0">
                <a:solidFill>
                  <a:srgbClr val="FF0000"/>
                </a:solidFill>
                <a:latin typeface="Calibri"/>
                <a:cs typeface="Calibri"/>
              </a:rPr>
              <a:t>,scriptPubKey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900">
              <a:latin typeface="Calibri"/>
              <a:cs typeface="Calibri"/>
            </a:endParaRPr>
          </a:p>
          <a:p>
            <a:pPr marL="25400" marR="17780">
              <a:lnSpc>
                <a:spcPts val="3060"/>
              </a:lnSpc>
            </a:pPr>
            <a:r>
              <a:rPr sz="2800" b="1" spc="-5" dirty="0">
                <a:latin typeface="Calibri"/>
                <a:cs typeface="Calibri"/>
              </a:rPr>
              <a:t>Bob </a:t>
            </a:r>
            <a:r>
              <a:rPr sz="2800" b="1" spc="-10" dirty="0">
                <a:latin typeface="Calibri"/>
                <a:cs typeface="Calibri"/>
              </a:rPr>
              <a:t>can </a:t>
            </a:r>
            <a:r>
              <a:rPr sz="2800" b="1" spc="-5" dirty="0">
                <a:latin typeface="Calibri"/>
                <a:cs typeface="Calibri"/>
              </a:rPr>
              <a:t>spend the </a:t>
            </a:r>
            <a:r>
              <a:rPr sz="2800" b="1" spc="-15" dirty="0">
                <a:latin typeface="Calibri"/>
                <a:cs typeface="Calibri"/>
              </a:rPr>
              <a:t>bitcoins </a:t>
            </a:r>
            <a:r>
              <a:rPr sz="2800" b="1" spc="-10" dirty="0">
                <a:latin typeface="Calibri"/>
                <a:cs typeface="Calibri"/>
              </a:rPr>
              <a:t>only </a:t>
            </a:r>
            <a:r>
              <a:rPr sz="2800" b="1" spc="-5" dirty="0">
                <a:latin typeface="Calibri"/>
                <a:cs typeface="Calibri"/>
              </a:rPr>
              <a:t>if both the scripts  </a:t>
            </a:r>
            <a:r>
              <a:rPr sz="2800" b="1" spc="-15" dirty="0">
                <a:latin typeface="Calibri"/>
                <a:cs typeface="Calibri"/>
              </a:rPr>
              <a:t>return </a:t>
            </a:r>
            <a:r>
              <a:rPr sz="2800" b="1" spc="-5" dirty="0">
                <a:latin typeface="Sakkal Majalla"/>
                <a:cs typeface="Sakkal Majalla"/>
              </a:rPr>
              <a:t>true </a:t>
            </a:r>
            <a:r>
              <a:rPr sz="2800" b="1" spc="-15" dirty="0">
                <a:latin typeface="Calibri"/>
                <a:cs typeface="Calibri"/>
              </a:rPr>
              <a:t>after</a:t>
            </a:r>
            <a:r>
              <a:rPr sz="2800" b="1" spc="-140" dirty="0">
                <a:latin typeface="Calibri"/>
                <a:cs typeface="Calibri"/>
              </a:rPr>
              <a:t> </a:t>
            </a:r>
            <a:r>
              <a:rPr sz="2800" b="1" spc="-20" dirty="0">
                <a:latin typeface="Calibri"/>
                <a:cs typeface="Calibri"/>
              </a:rPr>
              <a:t>execution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31266" y="51428"/>
            <a:ext cx="20796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>
                <a:solidFill>
                  <a:srgbClr val="00B0F0"/>
                </a:solidFill>
              </a:rPr>
              <a:t>Bitcoin</a:t>
            </a:r>
            <a:r>
              <a:rPr spc="-55" dirty="0">
                <a:solidFill>
                  <a:srgbClr val="00B0F0"/>
                </a:solidFill>
              </a:rPr>
              <a:t> </a:t>
            </a:r>
            <a:r>
              <a:rPr spc="-10" dirty="0">
                <a:solidFill>
                  <a:srgbClr val="00B0F0"/>
                </a:solidFill>
              </a:rPr>
              <a:t>Scripts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697729" y="2359431"/>
            <a:ext cx="2895600" cy="1752600"/>
          </a:xfrm>
          <a:prstGeom prst="rect">
            <a:avLst/>
          </a:prstGeom>
          <a:solidFill>
            <a:srgbClr val="C0504D"/>
          </a:solidFill>
          <a:ln w="25400">
            <a:solidFill>
              <a:srgbClr val="8C3836"/>
            </a:solidFill>
          </a:ln>
        </p:spPr>
        <p:txBody>
          <a:bodyPr vert="horz" wrap="square" lIns="0" tIns="175260" rIns="0" bIns="0" rtlCol="0">
            <a:spAutoFit/>
          </a:bodyPr>
          <a:lstStyle/>
          <a:p>
            <a:pPr marL="809625" marR="803910" indent="1270" algn="ctr">
              <a:lnSpc>
                <a:spcPct val="100000"/>
              </a:lnSpc>
              <a:spcBef>
                <a:spcPts val="1380"/>
              </a:spcBef>
            </a:pPr>
            <a:r>
              <a:rPr sz="1800" b="1" spc="-5" dirty="0">
                <a:solidFill>
                  <a:srgbClr val="FFFFFF"/>
                </a:solidFill>
                <a:latin typeface="Calibri"/>
                <a:cs typeface="Calibri"/>
              </a:rPr>
              <a:t>OP_DUP  </a:t>
            </a:r>
            <a:r>
              <a:rPr sz="1800" b="1" spc="-10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800" b="1" dirty="0">
                <a:solidFill>
                  <a:srgbClr val="FFFFFF"/>
                </a:solidFill>
                <a:latin typeface="Calibri"/>
                <a:cs typeface="Calibri"/>
              </a:rPr>
              <a:t>P_HASH</a:t>
            </a:r>
            <a:r>
              <a:rPr sz="1800" b="1" spc="-5" dirty="0">
                <a:solidFill>
                  <a:srgbClr val="FFFFFF"/>
                </a:solidFill>
                <a:latin typeface="Calibri"/>
                <a:cs typeface="Calibri"/>
              </a:rPr>
              <a:t>16</a:t>
            </a:r>
            <a:r>
              <a:rPr sz="1800" b="1" dirty="0">
                <a:solidFill>
                  <a:srgbClr val="FFFFFF"/>
                </a:solidFill>
                <a:latin typeface="Calibri"/>
                <a:cs typeface="Calibri"/>
              </a:rPr>
              <a:t>0</a:t>
            </a:r>
            <a:endParaRPr sz="1800" dirty="0">
              <a:latin typeface="Calibri"/>
              <a:cs typeface="Calibri"/>
            </a:endParaRPr>
          </a:p>
          <a:p>
            <a:pPr marL="105410" marR="98425" algn="ctr">
              <a:lnSpc>
                <a:spcPct val="100000"/>
              </a:lnSpc>
            </a:pPr>
            <a:r>
              <a:rPr sz="1800" b="1" dirty="0">
                <a:solidFill>
                  <a:srgbClr val="FFFFFF"/>
                </a:solidFill>
                <a:latin typeface="Calibri"/>
                <a:cs typeface="Calibri"/>
              </a:rPr>
              <a:t>16Uw</a:t>
            </a:r>
            <a:r>
              <a:rPr sz="1800" b="1" spc="-10" dirty="0">
                <a:solidFill>
                  <a:srgbClr val="FFFFFF"/>
                </a:solidFill>
                <a:latin typeface="Calibri"/>
                <a:cs typeface="Calibri"/>
              </a:rPr>
              <a:t>LL</a:t>
            </a:r>
            <a:r>
              <a:rPr sz="1800" b="1" dirty="0">
                <a:solidFill>
                  <a:srgbClr val="FFFFFF"/>
                </a:solidFill>
                <a:latin typeface="Calibri"/>
                <a:cs typeface="Calibri"/>
              </a:rPr>
              <a:t>9</a:t>
            </a:r>
            <a:r>
              <a:rPr sz="1800" b="1" spc="-1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1800" b="1" dirty="0">
                <a:solidFill>
                  <a:srgbClr val="FFFFFF"/>
                </a:solidFill>
                <a:latin typeface="Calibri"/>
                <a:cs typeface="Calibri"/>
              </a:rPr>
              <a:t>isc3Q</a:t>
            </a:r>
            <a:r>
              <a:rPr sz="1800" b="1" spc="-10" dirty="0">
                <a:solidFill>
                  <a:srgbClr val="FFFFFF"/>
                </a:solidFill>
                <a:latin typeface="Calibri"/>
                <a:cs typeface="Calibri"/>
              </a:rPr>
              <a:t>f</a:t>
            </a:r>
            <a:r>
              <a:rPr sz="1800" b="1" spc="-25" dirty="0">
                <a:solidFill>
                  <a:srgbClr val="FFFFFF"/>
                </a:solidFill>
                <a:latin typeface="Calibri"/>
                <a:cs typeface="Calibri"/>
              </a:rPr>
              <a:t>P</a:t>
            </a:r>
            <a:r>
              <a:rPr sz="1800" b="1" spc="5" dirty="0">
                <a:solidFill>
                  <a:srgbClr val="FFFFFF"/>
                </a:solidFill>
                <a:latin typeface="Calibri"/>
                <a:cs typeface="Calibri"/>
              </a:rPr>
              <a:t>q</a:t>
            </a:r>
            <a:r>
              <a:rPr sz="1800" b="1" spc="-5" dirty="0">
                <a:solidFill>
                  <a:srgbClr val="FFFFFF"/>
                </a:solidFill>
                <a:latin typeface="Calibri"/>
                <a:cs typeface="Calibri"/>
              </a:rPr>
              <a:t>B</a:t>
            </a:r>
            <a:r>
              <a:rPr sz="1800" b="1" dirty="0">
                <a:solidFill>
                  <a:srgbClr val="FFFFFF"/>
                </a:solidFill>
                <a:latin typeface="Calibri"/>
                <a:cs typeface="Calibri"/>
              </a:rPr>
              <a:t>Uv</a:t>
            </a:r>
            <a:r>
              <a:rPr sz="1800" b="1" spc="-25" dirty="0">
                <a:solidFill>
                  <a:srgbClr val="FFFFFF"/>
                </a:solidFill>
                <a:latin typeface="Calibri"/>
                <a:cs typeface="Calibri"/>
              </a:rPr>
              <a:t>K</a:t>
            </a:r>
            <a:r>
              <a:rPr sz="1800" b="1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800" b="1" spc="-10" dirty="0">
                <a:solidFill>
                  <a:srgbClr val="FFFFFF"/>
                </a:solidFill>
                <a:latin typeface="Calibri"/>
                <a:cs typeface="Calibri"/>
              </a:rPr>
              <a:t>f</a:t>
            </a:r>
            <a:r>
              <a:rPr sz="1800" b="1" dirty="0">
                <a:solidFill>
                  <a:srgbClr val="FFFFFF"/>
                </a:solidFill>
                <a:latin typeface="Calibri"/>
                <a:cs typeface="Calibri"/>
              </a:rPr>
              <a:t>…  </a:t>
            </a:r>
            <a:r>
              <a:rPr sz="1800" b="1" spc="-20" dirty="0">
                <a:solidFill>
                  <a:srgbClr val="FFFFFF"/>
                </a:solidFill>
                <a:latin typeface="Calibri"/>
                <a:cs typeface="Calibri"/>
              </a:rPr>
              <a:t>OP_EQUALVERIFY  </a:t>
            </a:r>
            <a:r>
              <a:rPr sz="1800" b="1" spc="-10" dirty="0">
                <a:solidFill>
                  <a:srgbClr val="FFFFFF"/>
                </a:solidFill>
                <a:latin typeface="Calibri"/>
                <a:cs typeface="Calibri"/>
              </a:rPr>
              <a:t>OP_CHECKSIG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697729" y="930541"/>
            <a:ext cx="2895600" cy="1143000"/>
          </a:xfrm>
          <a:prstGeom prst="rect">
            <a:avLst/>
          </a:prstGeom>
          <a:solidFill>
            <a:srgbClr val="4F81BD"/>
          </a:solidFill>
          <a:ln w="25400">
            <a:solidFill>
              <a:srgbClr val="385D8A"/>
            </a:solidFill>
          </a:ln>
        </p:spPr>
        <p:txBody>
          <a:bodyPr vert="horz" wrap="square" lIns="0" tIns="44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5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572135" marR="565150" indent="71120">
              <a:lnSpc>
                <a:spcPct val="100000"/>
              </a:lnSpc>
            </a:pPr>
            <a:r>
              <a:rPr sz="1800" b="1" spc="-5" dirty="0">
                <a:solidFill>
                  <a:srgbClr val="FFFFFF"/>
                </a:solidFill>
                <a:latin typeface="Calibri"/>
                <a:cs typeface="Calibri"/>
              </a:rPr>
              <a:t>18E14A7B6A30…  </a:t>
            </a:r>
            <a:r>
              <a:rPr sz="1800" b="1" spc="5" dirty="0">
                <a:solidFill>
                  <a:srgbClr val="FFFFFF"/>
                </a:solidFill>
                <a:latin typeface="Calibri"/>
                <a:cs typeface="Calibri"/>
              </a:rPr>
              <a:t>D</a:t>
            </a:r>
            <a:r>
              <a:rPr sz="1800" b="1" dirty="0">
                <a:solidFill>
                  <a:srgbClr val="FFFFFF"/>
                </a:solidFill>
                <a:latin typeface="Calibri"/>
                <a:cs typeface="Calibri"/>
              </a:rPr>
              <a:t>61967F63</a:t>
            </a:r>
            <a:r>
              <a:rPr sz="1800" b="1" spc="-5" dirty="0">
                <a:solidFill>
                  <a:srgbClr val="FFFFFF"/>
                </a:solidFill>
                <a:latin typeface="Calibri"/>
                <a:cs typeface="Calibri"/>
              </a:rPr>
              <a:t>C</a:t>
            </a:r>
            <a:r>
              <a:rPr sz="1800" b="1" dirty="0">
                <a:solidFill>
                  <a:srgbClr val="FFFFFF"/>
                </a:solidFill>
                <a:latin typeface="Calibri"/>
                <a:cs typeface="Calibri"/>
              </a:rPr>
              <a:t>7</a:t>
            </a:r>
            <a:r>
              <a:rPr sz="1800" b="1" spc="5" dirty="0">
                <a:solidFill>
                  <a:srgbClr val="FFFFFF"/>
                </a:solidFill>
                <a:latin typeface="Calibri"/>
                <a:cs typeface="Calibri"/>
              </a:rPr>
              <a:t>DD</a:t>
            </a:r>
            <a:r>
              <a:rPr sz="1800" b="1" dirty="0">
                <a:solidFill>
                  <a:srgbClr val="FFFFFF"/>
                </a:solidFill>
                <a:latin typeface="Calibri"/>
                <a:cs typeface="Calibri"/>
              </a:rPr>
              <a:t>…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342748" y="2984280"/>
            <a:ext cx="2040889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-15" dirty="0">
                <a:latin typeface="Calibri"/>
                <a:cs typeface="Calibri"/>
              </a:rPr>
              <a:t>scriptPubKey: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028786" y="1247525"/>
            <a:ext cx="136271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spc="-5" dirty="0">
                <a:latin typeface="Calibri"/>
                <a:cs typeface="Calibri"/>
              </a:rPr>
              <a:t>s</a:t>
            </a:r>
            <a:r>
              <a:rPr sz="2800" b="1" dirty="0">
                <a:latin typeface="Calibri"/>
                <a:cs typeface="Calibri"/>
              </a:rPr>
              <a:t>c</a:t>
            </a:r>
            <a:r>
              <a:rPr sz="2800" b="1" spc="-5" dirty="0">
                <a:latin typeface="Calibri"/>
                <a:cs typeface="Calibri"/>
              </a:rPr>
              <a:t>r</a:t>
            </a:r>
            <a:r>
              <a:rPr sz="2800" b="1" spc="-10" dirty="0">
                <a:latin typeface="Calibri"/>
                <a:cs typeface="Calibri"/>
              </a:rPr>
              <a:t>i</a:t>
            </a:r>
            <a:r>
              <a:rPr sz="2800" b="1" spc="-20" dirty="0">
                <a:latin typeface="Calibri"/>
                <a:cs typeface="Calibri"/>
              </a:rPr>
              <a:t>p</a:t>
            </a:r>
            <a:r>
              <a:rPr sz="2800" b="1" spc="-5" dirty="0">
                <a:latin typeface="Calibri"/>
                <a:cs typeface="Calibri"/>
              </a:rPr>
              <a:t>t</a:t>
            </a:r>
            <a:r>
              <a:rPr sz="2800" b="1" spc="-10" dirty="0">
                <a:latin typeface="Calibri"/>
                <a:cs typeface="Calibri"/>
              </a:rPr>
              <a:t>Si</a:t>
            </a:r>
            <a:r>
              <a:rPr sz="2800" b="1" spc="-15" dirty="0">
                <a:latin typeface="Calibri"/>
                <a:cs typeface="Calibri"/>
              </a:rPr>
              <a:t>g</a:t>
            </a:r>
            <a:r>
              <a:rPr sz="2800" b="1" spc="-5" dirty="0">
                <a:latin typeface="Calibri"/>
                <a:cs typeface="Calibri"/>
              </a:rPr>
              <a:t>: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6944" y="1096698"/>
            <a:ext cx="148653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</a:pPr>
            <a:r>
              <a:rPr sz="2400" b="1" spc="-20" dirty="0">
                <a:latin typeface="Calibri"/>
                <a:cs typeface="Calibri"/>
              </a:rPr>
              <a:t>Transaction</a:t>
            </a:r>
            <a:endParaRPr sz="2400">
              <a:latin typeface="Calibri"/>
              <a:cs typeface="Calibri"/>
            </a:endParaRPr>
          </a:p>
          <a:p>
            <a:pPr marR="5080" algn="r">
              <a:lnSpc>
                <a:spcPct val="100000"/>
              </a:lnSpc>
            </a:pPr>
            <a:r>
              <a:rPr sz="2400" b="1" spc="-5" dirty="0">
                <a:latin typeface="Calibri"/>
                <a:cs typeface="Calibri"/>
              </a:rPr>
              <a:t>Input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02184" y="3045894"/>
            <a:ext cx="148653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00"/>
              </a:spcBef>
            </a:pPr>
            <a:r>
              <a:rPr sz="2400" b="1" spc="-20" dirty="0">
                <a:latin typeface="Calibri"/>
                <a:cs typeface="Calibri"/>
              </a:rPr>
              <a:t>Transaction</a:t>
            </a:r>
            <a:endParaRPr sz="2400">
              <a:latin typeface="Calibri"/>
              <a:cs typeface="Calibri"/>
            </a:endParaRPr>
          </a:p>
          <a:p>
            <a:pPr marR="5080" algn="r">
              <a:lnSpc>
                <a:spcPct val="100000"/>
              </a:lnSpc>
            </a:pPr>
            <a:r>
              <a:rPr sz="2400" b="1" spc="-5" dirty="0">
                <a:latin typeface="Calibri"/>
                <a:cs typeface="Calibri"/>
              </a:rPr>
              <a:t>Output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808228" y="2536699"/>
            <a:ext cx="546100" cy="1752600"/>
          </a:xfrm>
          <a:custGeom>
            <a:avLst/>
            <a:gdLst/>
            <a:ahLst/>
            <a:cxnLst/>
            <a:rect l="l" t="t" r="r" b="b"/>
            <a:pathLst>
              <a:path w="546100" h="1752600">
                <a:moveTo>
                  <a:pt x="545604" y="1752600"/>
                </a:moveTo>
                <a:lnTo>
                  <a:pt x="496569" y="1748368"/>
                </a:lnTo>
                <a:lnTo>
                  <a:pt x="450417" y="1736168"/>
                </a:lnTo>
                <a:lnTo>
                  <a:pt x="407919" y="1716741"/>
                </a:lnTo>
                <a:lnTo>
                  <a:pt x="369846" y="1690830"/>
                </a:lnTo>
                <a:lnTo>
                  <a:pt x="336967" y="1659175"/>
                </a:lnTo>
                <a:lnTo>
                  <a:pt x="310053" y="1622520"/>
                </a:lnTo>
                <a:lnTo>
                  <a:pt x="289875" y="1581604"/>
                </a:lnTo>
                <a:lnTo>
                  <a:pt x="277203" y="1537172"/>
                </a:lnTo>
                <a:lnTo>
                  <a:pt x="272808" y="1489964"/>
                </a:lnTo>
                <a:lnTo>
                  <a:pt x="272808" y="1138936"/>
                </a:lnTo>
                <a:lnTo>
                  <a:pt x="268413" y="1091727"/>
                </a:lnTo>
                <a:lnTo>
                  <a:pt x="255740" y="1047295"/>
                </a:lnTo>
                <a:lnTo>
                  <a:pt x="235560" y="1006379"/>
                </a:lnTo>
                <a:lnTo>
                  <a:pt x="208644" y="969724"/>
                </a:lnTo>
                <a:lnTo>
                  <a:pt x="175763" y="938069"/>
                </a:lnTo>
                <a:lnTo>
                  <a:pt x="137688" y="912158"/>
                </a:lnTo>
                <a:lnTo>
                  <a:pt x="95188" y="892731"/>
                </a:lnTo>
                <a:lnTo>
                  <a:pt x="49035" y="880531"/>
                </a:lnTo>
                <a:lnTo>
                  <a:pt x="0" y="876300"/>
                </a:lnTo>
                <a:lnTo>
                  <a:pt x="49035" y="872068"/>
                </a:lnTo>
                <a:lnTo>
                  <a:pt x="95188" y="859868"/>
                </a:lnTo>
                <a:lnTo>
                  <a:pt x="137688" y="840441"/>
                </a:lnTo>
                <a:lnTo>
                  <a:pt x="175763" y="814530"/>
                </a:lnTo>
                <a:lnTo>
                  <a:pt x="208644" y="782875"/>
                </a:lnTo>
                <a:lnTo>
                  <a:pt x="235560" y="746220"/>
                </a:lnTo>
                <a:lnTo>
                  <a:pt x="255740" y="705304"/>
                </a:lnTo>
                <a:lnTo>
                  <a:pt x="268413" y="660872"/>
                </a:lnTo>
                <a:lnTo>
                  <a:pt x="272808" y="613663"/>
                </a:lnTo>
                <a:lnTo>
                  <a:pt x="272808" y="262636"/>
                </a:lnTo>
                <a:lnTo>
                  <a:pt x="277203" y="215427"/>
                </a:lnTo>
                <a:lnTo>
                  <a:pt x="289875" y="170995"/>
                </a:lnTo>
                <a:lnTo>
                  <a:pt x="310053" y="130079"/>
                </a:lnTo>
                <a:lnTo>
                  <a:pt x="336967" y="93424"/>
                </a:lnTo>
                <a:lnTo>
                  <a:pt x="369846" y="61769"/>
                </a:lnTo>
                <a:lnTo>
                  <a:pt x="407919" y="35858"/>
                </a:lnTo>
                <a:lnTo>
                  <a:pt x="450417" y="16431"/>
                </a:lnTo>
                <a:lnTo>
                  <a:pt x="496569" y="4231"/>
                </a:lnTo>
                <a:lnTo>
                  <a:pt x="545604" y="0"/>
                </a:lnTo>
              </a:path>
            </a:pathLst>
          </a:custGeom>
          <a:ln w="57150">
            <a:solidFill>
              <a:srgbClr val="C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805645" y="1000645"/>
            <a:ext cx="546100" cy="1073150"/>
          </a:xfrm>
          <a:custGeom>
            <a:avLst/>
            <a:gdLst/>
            <a:ahLst/>
            <a:cxnLst/>
            <a:rect l="l" t="t" r="r" b="b"/>
            <a:pathLst>
              <a:path w="546100" h="1073150">
                <a:moveTo>
                  <a:pt x="545604" y="1072895"/>
                </a:moveTo>
                <a:lnTo>
                  <a:pt x="490627" y="1068489"/>
                </a:lnTo>
                <a:lnTo>
                  <a:pt x="439420" y="1055849"/>
                </a:lnTo>
                <a:lnTo>
                  <a:pt x="393082" y="1035850"/>
                </a:lnTo>
                <a:lnTo>
                  <a:pt x="352709" y="1009362"/>
                </a:lnTo>
                <a:lnTo>
                  <a:pt x="319398" y="977259"/>
                </a:lnTo>
                <a:lnTo>
                  <a:pt x="294246" y="940413"/>
                </a:lnTo>
                <a:lnTo>
                  <a:pt x="278350" y="899696"/>
                </a:lnTo>
                <a:lnTo>
                  <a:pt x="272808" y="855979"/>
                </a:lnTo>
                <a:lnTo>
                  <a:pt x="272808" y="753363"/>
                </a:lnTo>
                <a:lnTo>
                  <a:pt x="267265" y="709647"/>
                </a:lnTo>
                <a:lnTo>
                  <a:pt x="251368" y="668930"/>
                </a:lnTo>
                <a:lnTo>
                  <a:pt x="226215" y="632084"/>
                </a:lnTo>
                <a:lnTo>
                  <a:pt x="192901" y="599981"/>
                </a:lnTo>
                <a:lnTo>
                  <a:pt x="152526" y="573493"/>
                </a:lnTo>
                <a:lnTo>
                  <a:pt x="106186" y="553494"/>
                </a:lnTo>
                <a:lnTo>
                  <a:pt x="54978" y="540854"/>
                </a:lnTo>
                <a:lnTo>
                  <a:pt x="0" y="536447"/>
                </a:lnTo>
                <a:lnTo>
                  <a:pt x="54978" y="532041"/>
                </a:lnTo>
                <a:lnTo>
                  <a:pt x="106186" y="519401"/>
                </a:lnTo>
                <a:lnTo>
                  <a:pt x="152526" y="499402"/>
                </a:lnTo>
                <a:lnTo>
                  <a:pt x="192901" y="472914"/>
                </a:lnTo>
                <a:lnTo>
                  <a:pt x="226215" y="440811"/>
                </a:lnTo>
                <a:lnTo>
                  <a:pt x="251368" y="403965"/>
                </a:lnTo>
                <a:lnTo>
                  <a:pt x="267265" y="363248"/>
                </a:lnTo>
                <a:lnTo>
                  <a:pt x="272808" y="319531"/>
                </a:lnTo>
                <a:lnTo>
                  <a:pt x="272808" y="216915"/>
                </a:lnTo>
                <a:lnTo>
                  <a:pt x="278350" y="173199"/>
                </a:lnTo>
                <a:lnTo>
                  <a:pt x="294246" y="132482"/>
                </a:lnTo>
                <a:lnTo>
                  <a:pt x="319398" y="95636"/>
                </a:lnTo>
                <a:lnTo>
                  <a:pt x="352709" y="63533"/>
                </a:lnTo>
                <a:lnTo>
                  <a:pt x="393082" y="37045"/>
                </a:lnTo>
                <a:lnTo>
                  <a:pt x="439420" y="17046"/>
                </a:lnTo>
                <a:lnTo>
                  <a:pt x="490627" y="4406"/>
                </a:lnTo>
                <a:lnTo>
                  <a:pt x="545604" y="0"/>
                </a:lnTo>
              </a:path>
            </a:pathLst>
          </a:custGeom>
          <a:ln w="57150">
            <a:solidFill>
              <a:srgbClr val="00206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31266" y="51428"/>
            <a:ext cx="20796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Bitcoin</a:t>
            </a:r>
            <a:r>
              <a:rPr spc="-55" dirty="0"/>
              <a:t> </a:t>
            </a:r>
            <a:r>
              <a:rPr spc="-10" dirty="0"/>
              <a:t>Scripts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31140" y="791209"/>
            <a:ext cx="5993130" cy="393761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2400" b="1" spc="-5" dirty="0">
                <a:latin typeface="Sakkal Majalla"/>
                <a:cs typeface="Sakkal Majalla"/>
              </a:rPr>
              <a:t>scriptPubKey: </a:t>
            </a:r>
            <a:r>
              <a:rPr sz="2400" b="1" dirty="0">
                <a:latin typeface="Sakkal Majalla"/>
                <a:cs typeface="Sakkal Majalla"/>
              </a:rPr>
              <a:t>OP_DUP </a:t>
            </a:r>
            <a:r>
              <a:rPr sz="2400" b="1" spc="-5" dirty="0">
                <a:latin typeface="Sakkal Majalla"/>
                <a:cs typeface="Sakkal Majalla"/>
              </a:rPr>
              <a:t>OP_HASH160 &lt;pubKeyHash&gt; OP_EQUALVERIFY  OP_CHECKSIG</a:t>
            </a:r>
            <a:endParaRPr sz="2400" dirty="0">
              <a:latin typeface="Sakkal Majalla"/>
              <a:cs typeface="Sakkal Majalla"/>
            </a:endParaRPr>
          </a:p>
          <a:p>
            <a:pPr marL="12700">
              <a:lnSpc>
                <a:spcPct val="100000"/>
              </a:lnSpc>
              <a:spcBef>
                <a:spcPts val="2400"/>
              </a:spcBef>
            </a:pPr>
            <a:r>
              <a:rPr sz="2400" b="1" spc="-5" dirty="0">
                <a:latin typeface="Sakkal Majalla"/>
                <a:cs typeface="Sakkal Majalla"/>
              </a:rPr>
              <a:t>scriptSig: &lt;sig&gt;</a:t>
            </a:r>
            <a:r>
              <a:rPr sz="2400" b="1" spc="-10" dirty="0">
                <a:latin typeface="Sakkal Majalla"/>
                <a:cs typeface="Sakkal Majalla"/>
              </a:rPr>
              <a:t> </a:t>
            </a:r>
            <a:r>
              <a:rPr sz="2400" b="1" spc="-5" dirty="0">
                <a:latin typeface="Sakkal Majalla"/>
                <a:cs typeface="Sakkal Majalla"/>
              </a:rPr>
              <a:t>&lt;</a:t>
            </a:r>
            <a:r>
              <a:rPr sz="2400" b="1" spc="-5" dirty="0" err="1">
                <a:latin typeface="Sakkal Majalla"/>
                <a:cs typeface="Sakkal Majalla"/>
              </a:rPr>
              <a:t>pubKey</a:t>
            </a:r>
            <a:r>
              <a:rPr sz="2400" b="1" spc="-5" dirty="0" smtClean="0">
                <a:latin typeface="Sakkal Majalla"/>
                <a:cs typeface="Sakkal Majalla"/>
              </a:rPr>
              <a:t>&gt;</a:t>
            </a:r>
            <a:r>
              <a:rPr lang="en-IN" sz="2400" b="1" spc="-5" dirty="0" smtClean="0">
                <a:latin typeface="Sakkal Majalla"/>
                <a:cs typeface="Sakkal Majalla"/>
              </a:rPr>
              <a:t> </a:t>
            </a:r>
            <a:endParaRPr sz="2400" dirty="0">
              <a:latin typeface="Sakkal Majalla"/>
              <a:cs typeface="Sakkal Majalla"/>
            </a:endParaRPr>
          </a:p>
          <a:p>
            <a:pPr>
              <a:lnSpc>
                <a:spcPct val="100000"/>
              </a:lnSpc>
            </a:pPr>
            <a:endParaRPr sz="2300" dirty="0">
              <a:latin typeface="Sakkal Majalla"/>
              <a:cs typeface="Sakkal Majalla"/>
            </a:endParaRPr>
          </a:p>
          <a:p>
            <a:pPr marL="299085" marR="491490" indent="-287020">
              <a:lnSpc>
                <a:spcPct val="100000"/>
              </a:lnSpc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2400" spc="-5" dirty="0">
                <a:latin typeface="Arial Narrow"/>
                <a:cs typeface="Arial Narrow"/>
              </a:rPr>
              <a:t>The stack is initially </a:t>
            </a:r>
            <a:r>
              <a:rPr sz="2400" spc="-30" dirty="0">
                <a:latin typeface="Arial Narrow"/>
                <a:cs typeface="Arial Narrow"/>
              </a:rPr>
              <a:t>empty. </a:t>
            </a:r>
            <a:r>
              <a:rPr sz="2400" spc="-5" dirty="0">
                <a:latin typeface="Arial Narrow"/>
                <a:cs typeface="Arial Narrow"/>
              </a:rPr>
              <a:t>Both the scripts are  combined – input followed by</a:t>
            </a:r>
            <a:r>
              <a:rPr sz="2400" spc="145" dirty="0">
                <a:latin typeface="Arial Narrow"/>
                <a:cs typeface="Arial Narrow"/>
              </a:rPr>
              <a:t> </a:t>
            </a:r>
            <a:r>
              <a:rPr sz="2400" spc="-5" dirty="0">
                <a:latin typeface="Arial Narrow"/>
                <a:cs typeface="Arial Narrow"/>
              </a:rPr>
              <a:t>output</a:t>
            </a:r>
            <a:endParaRPr sz="2400" dirty="0">
              <a:latin typeface="Arial Narrow"/>
              <a:cs typeface="Arial Narrow"/>
            </a:endParaRPr>
          </a:p>
          <a:p>
            <a:pPr marL="27940" marR="1460500" indent="-635">
              <a:lnSpc>
                <a:spcPct val="100000"/>
              </a:lnSpc>
              <a:spcBef>
                <a:spcPts val="2350"/>
              </a:spcBef>
            </a:pPr>
            <a:r>
              <a:rPr sz="24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&lt;sig&gt; &lt;pubKey&gt; </a:t>
            </a:r>
            <a:r>
              <a:rPr sz="2400" b="1" dirty="0">
                <a:solidFill>
                  <a:srgbClr val="002060"/>
                </a:solidFill>
                <a:latin typeface="Sakkal Majalla"/>
                <a:cs typeface="Sakkal Majalla"/>
              </a:rPr>
              <a:t>OP_DUP </a:t>
            </a:r>
            <a:r>
              <a:rPr sz="24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OP_HASH160 &lt;pubKeyHash&gt;  OP_EQUALVERIFY</a:t>
            </a:r>
            <a:r>
              <a:rPr sz="2400" b="1" spc="-25" dirty="0">
                <a:solidFill>
                  <a:srgbClr val="002060"/>
                </a:solidFill>
                <a:latin typeface="Sakkal Majalla"/>
                <a:cs typeface="Sakkal Majalla"/>
              </a:rPr>
              <a:t> </a:t>
            </a:r>
            <a:r>
              <a:rPr sz="24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OP_CHECKSIG</a:t>
            </a:r>
            <a:endParaRPr sz="2400" dirty="0">
              <a:latin typeface="Sakkal Majalla"/>
              <a:cs typeface="Sakkal Majall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5772148" y="1009650"/>
            <a:ext cx="723900" cy="3157855"/>
            <a:chOff x="5772148" y="1009650"/>
            <a:chExt cx="723900" cy="3157855"/>
          </a:xfrm>
        </p:grpSpPr>
        <p:sp>
          <p:nvSpPr>
            <p:cNvPr id="5" name="object 5"/>
            <p:cNvSpPr/>
            <p:nvPr/>
          </p:nvSpPr>
          <p:spPr>
            <a:xfrm>
              <a:off x="5772148" y="1047750"/>
              <a:ext cx="685800" cy="0"/>
            </a:xfrm>
            <a:custGeom>
              <a:avLst/>
              <a:gdLst/>
              <a:ahLst/>
              <a:cxnLst/>
              <a:rect l="l" t="t" r="r" b="b"/>
              <a:pathLst>
                <a:path w="685800">
                  <a:moveTo>
                    <a:pt x="0" y="0"/>
                  </a:moveTo>
                  <a:lnTo>
                    <a:pt x="68580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457948" y="1043285"/>
              <a:ext cx="0" cy="3124200"/>
            </a:xfrm>
            <a:custGeom>
              <a:avLst/>
              <a:gdLst/>
              <a:ahLst/>
              <a:cxnLst/>
              <a:rect l="l" t="t" r="r" b="b"/>
              <a:pathLst>
                <a:path h="3124200">
                  <a:moveTo>
                    <a:pt x="0" y="0"/>
                  </a:moveTo>
                  <a:lnTo>
                    <a:pt x="0" y="312420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/>
          <p:nvPr/>
        </p:nvSpPr>
        <p:spPr>
          <a:xfrm>
            <a:off x="8229600" y="1047750"/>
            <a:ext cx="762000" cy="3124200"/>
          </a:xfrm>
          <a:custGeom>
            <a:avLst/>
            <a:gdLst/>
            <a:ahLst/>
            <a:cxnLst/>
            <a:rect l="l" t="t" r="r" b="b"/>
            <a:pathLst>
              <a:path w="762000" h="3124200">
                <a:moveTo>
                  <a:pt x="0" y="0"/>
                </a:moveTo>
                <a:lnTo>
                  <a:pt x="762000" y="0"/>
                </a:lnTo>
              </a:path>
              <a:path w="762000" h="3124200">
                <a:moveTo>
                  <a:pt x="0" y="0"/>
                </a:moveTo>
                <a:lnTo>
                  <a:pt x="0" y="3124200"/>
                </a:lnTo>
              </a:path>
            </a:pathLst>
          </a:custGeom>
          <a:ln w="76200">
            <a:solidFill>
              <a:srgbClr val="05050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" name="object 8"/>
          <p:cNvGrpSpPr/>
          <p:nvPr/>
        </p:nvGrpSpPr>
        <p:grpSpPr>
          <a:xfrm>
            <a:off x="6644637" y="1113889"/>
            <a:ext cx="1428750" cy="1066800"/>
            <a:chOff x="6644637" y="1113889"/>
            <a:chExt cx="1428750" cy="1066800"/>
          </a:xfrm>
        </p:grpSpPr>
        <p:sp>
          <p:nvSpPr>
            <p:cNvPr id="9" name="object 9"/>
            <p:cNvSpPr/>
            <p:nvPr/>
          </p:nvSpPr>
          <p:spPr>
            <a:xfrm>
              <a:off x="6644637" y="1151989"/>
              <a:ext cx="1428750" cy="0"/>
            </a:xfrm>
            <a:custGeom>
              <a:avLst/>
              <a:gdLst/>
              <a:ahLst/>
              <a:cxnLst/>
              <a:rect l="l" t="t" r="r" b="b"/>
              <a:pathLst>
                <a:path w="1428750">
                  <a:moveTo>
                    <a:pt x="0" y="0"/>
                  </a:moveTo>
                  <a:lnTo>
                    <a:pt x="142875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041515" y="1151991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635000" y="0"/>
                  </a:moveTo>
                  <a:lnTo>
                    <a:pt x="0" y="0"/>
                  </a:lnTo>
                  <a:lnTo>
                    <a:pt x="0" y="990600"/>
                  </a:lnTo>
                  <a:lnTo>
                    <a:pt x="635000" y="99060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041515" y="1151991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0" y="0"/>
                  </a:moveTo>
                  <a:lnTo>
                    <a:pt x="635000" y="0"/>
                  </a:lnTo>
                  <a:lnTo>
                    <a:pt x="635000" y="990600"/>
                  </a:lnTo>
                  <a:lnTo>
                    <a:pt x="0" y="990600"/>
                  </a:lnTo>
                  <a:lnTo>
                    <a:pt x="0" y="0"/>
                  </a:lnTo>
                  <a:close/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31266" y="51428"/>
            <a:ext cx="20796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Bitcoin</a:t>
            </a:r>
            <a:r>
              <a:rPr spc="-55" dirty="0"/>
              <a:t> </a:t>
            </a:r>
            <a:r>
              <a:rPr spc="-10" dirty="0"/>
              <a:t>Scripts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5772148" y="1009650"/>
            <a:ext cx="723900" cy="3157855"/>
            <a:chOff x="5772148" y="1009650"/>
            <a:chExt cx="723900" cy="3157855"/>
          </a:xfrm>
        </p:grpSpPr>
        <p:sp>
          <p:nvSpPr>
            <p:cNvPr id="4" name="object 4"/>
            <p:cNvSpPr/>
            <p:nvPr/>
          </p:nvSpPr>
          <p:spPr>
            <a:xfrm>
              <a:off x="5772148" y="1047750"/>
              <a:ext cx="685800" cy="0"/>
            </a:xfrm>
            <a:custGeom>
              <a:avLst/>
              <a:gdLst/>
              <a:ahLst/>
              <a:cxnLst/>
              <a:rect l="l" t="t" r="r" b="b"/>
              <a:pathLst>
                <a:path w="685800">
                  <a:moveTo>
                    <a:pt x="0" y="0"/>
                  </a:moveTo>
                  <a:lnTo>
                    <a:pt x="68580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57948" y="1043285"/>
              <a:ext cx="0" cy="3124200"/>
            </a:xfrm>
            <a:custGeom>
              <a:avLst/>
              <a:gdLst/>
              <a:ahLst/>
              <a:cxnLst/>
              <a:rect l="l" t="t" r="r" b="b"/>
              <a:pathLst>
                <a:path h="3124200">
                  <a:moveTo>
                    <a:pt x="0" y="0"/>
                  </a:moveTo>
                  <a:lnTo>
                    <a:pt x="0" y="312420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8229600" y="1047750"/>
            <a:ext cx="762000" cy="3124200"/>
          </a:xfrm>
          <a:custGeom>
            <a:avLst/>
            <a:gdLst/>
            <a:ahLst/>
            <a:cxnLst/>
            <a:rect l="l" t="t" r="r" b="b"/>
            <a:pathLst>
              <a:path w="762000" h="3124200">
                <a:moveTo>
                  <a:pt x="0" y="0"/>
                </a:moveTo>
                <a:lnTo>
                  <a:pt x="762000" y="0"/>
                </a:lnTo>
              </a:path>
              <a:path w="762000" h="3124200">
                <a:moveTo>
                  <a:pt x="0" y="0"/>
                </a:moveTo>
                <a:lnTo>
                  <a:pt x="0" y="3124200"/>
                </a:lnTo>
              </a:path>
            </a:pathLst>
          </a:custGeom>
          <a:ln w="76200">
            <a:solidFill>
              <a:srgbClr val="05050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6629400" y="1920443"/>
            <a:ext cx="1428750" cy="1066800"/>
            <a:chOff x="6629400" y="1920443"/>
            <a:chExt cx="1428750" cy="1066800"/>
          </a:xfrm>
        </p:grpSpPr>
        <p:sp>
          <p:nvSpPr>
            <p:cNvPr id="8" name="object 8"/>
            <p:cNvSpPr/>
            <p:nvPr/>
          </p:nvSpPr>
          <p:spPr>
            <a:xfrm>
              <a:off x="6629400" y="1958548"/>
              <a:ext cx="1428750" cy="0"/>
            </a:xfrm>
            <a:custGeom>
              <a:avLst/>
              <a:gdLst/>
              <a:ahLst/>
              <a:cxnLst/>
              <a:rect l="l" t="t" r="r" b="b"/>
              <a:pathLst>
                <a:path w="1428750">
                  <a:moveTo>
                    <a:pt x="0" y="0"/>
                  </a:moveTo>
                  <a:lnTo>
                    <a:pt x="142875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026275" y="1958543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635000" y="0"/>
                  </a:moveTo>
                  <a:lnTo>
                    <a:pt x="0" y="0"/>
                  </a:lnTo>
                  <a:lnTo>
                    <a:pt x="0" y="990600"/>
                  </a:lnTo>
                  <a:lnTo>
                    <a:pt x="635000" y="99060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026275" y="1958543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0" y="0"/>
                  </a:moveTo>
                  <a:lnTo>
                    <a:pt x="635000" y="0"/>
                  </a:lnTo>
                  <a:lnTo>
                    <a:pt x="635000" y="990600"/>
                  </a:lnTo>
                  <a:lnTo>
                    <a:pt x="0" y="990600"/>
                  </a:lnTo>
                  <a:lnTo>
                    <a:pt x="0" y="0"/>
                  </a:lnTo>
                  <a:close/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288288" y="807223"/>
            <a:ext cx="4522470" cy="6362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-635">
              <a:lnSpc>
                <a:spcPct val="100000"/>
              </a:lnSpc>
              <a:spcBef>
                <a:spcPts val="105"/>
              </a:spcBef>
            </a:pPr>
            <a:r>
              <a:rPr sz="2000" b="1" spc="-5" dirty="0">
                <a:solidFill>
                  <a:srgbClr val="FF0000"/>
                </a:solidFill>
                <a:latin typeface="Sakkal Majalla"/>
                <a:cs typeface="Sakkal Majalla"/>
              </a:rPr>
              <a:t>&lt;sig&gt; &lt;pubKey&gt; </a:t>
            </a:r>
            <a:r>
              <a:rPr sz="2000" b="1" dirty="0">
                <a:solidFill>
                  <a:srgbClr val="002060"/>
                </a:solidFill>
                <a:latin typeface="Sakkal Majalla"/>
                <a:cs typeface="Sakkal Majalla"/>
              </a:rPr>
              <a:t>OP_DUP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OP_HASH160 &lt;pubKeyHash&gt;  OP_EQUALVERIFY</a:t>
            </a:r>
            <a:r>
              <a:rPr sz="2000" b="1" spc="-25" dirty="0">
                <a:solidFill>
                  <a:srgbClr val="002060"/>
                </a:solidFill>
                <a:latin typeface="Sakkal Majalla"/>
                <a:cs typeface="Sakkal Majalla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OP_CHECKSIG</a:t>
            </a:r>
            <a:endParaRPr sz="2000">
              <a:latin typeface="Sakkal Majalla"/>
              <a:cs typeface="Sakkal Majall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839029" y="945438"/>
            <a:ext cx="1008380" cy="834390"/>
          </a:xfrm>
          <a:prstGeom prst="rect">
            <a:avLst/>
          </a:prstGeom>
        </p:spPr>
        <p:txBody>
          <a:bodyPr vert="horz" wrap="square" lIns="0" tIns="514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05"/>
              </a:spcBef>
            </a:pPr>
            <a:r>
              <a:rPr sz="2400" b="1" spc="-5" dirty="0">
                <a:latin typeface="Sakkal Majalla"/>
                <a:cs typeface="Sakkal Majalla"/>
              </a:rPr>
              <a:t>&lt;pubKey&gt;</a:t>
            </a:r>
            <a:endParaRPr sz="2400">
              <a:latin typeface="Sakkal Majalla"/>
              <a:cs typeface="Sakkal Majalla"/>
            </a:endParaRPr>
          </a:p>
          <a:p>
            <a:pPr marR="48895" algn="ctr">
              <a:lnSpc>
                <a:spcPct val="100000"/>
              </a:lnSpc>
              <a:spcBef>
                <a:spcPts val="305"/>
              </a:spcBef>
            </a:pPr>
            <a:r>
              <a:rPr sz="2400" b="1" spc="-5" dirty="0">
                <a:latin typeface="Sakkal Majalla"/>
                <a:cs typeface="Sakkal Majalla"/>
              </a:rPr>
              <a:t>&lt;sig&gt;</a:t>
            </a:r>
            <a:endParaRPr sz="2400">
              <a:latin typeface="Sakkal Majalla"/>
              <a:cs typeface="Sakkal Majall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02563" y="2063750"/>
            <a:ext cx="6057900" cy="1604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0" marR="474345" indent="-2870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381000" algn="l"/>
                <a:tab pos="381635" algn="l"/>
              </a:tabLst>
            </a:pPr>
            <a:r>
              <a:rPr sz="2400" spc="-5" dirty="0">
                <a:latin typeface="Arial Narrow"/>
                <a:cs typeface="Arial Narrow"/>
              </a:rPr>
              <a:t>The stack is initially </a:t>
            </a:r>
            <a:r>
              <a:rPr sz="2400" spc="-30" dirty="0">
                <a:latin typeface="Arial Narrow"/>
                <a:cs typeface="Arial Narrow"/>
              </a:rPr>
              <a:t>empty. </a:t>
            </a:r>
            <a:r>
              <a:rPr sz="2400" spc="-5" dirty="0">
                <a:latin typeface="Arial Narrow"/>
                <a:cs typeface="Arial Narrow"/>
              </a:rPr>
              <a:t>Both the scripts are  combined</a:t>
            </a:r>
            <a:endParaRPr sz="2400">
              <a:latin typeface="Arial Narrow"/>
              <a:cs typeface="Arial Narrow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700">
              <a:latin typeface="Arial Narrow"/>
              <a:cs typeface="Arial Narrow"/>
            </a:endParaRPr>
          </a:p>
          <a:p>
            <a:pPr marL="12700">
              <a:lnSpc>
                <a:spcPct val="100000"/>
              </a:lnSpc>
            </a:pPr>
            <a:r>
              <a:rPr sz="2000" b="1" dirty="0">
                <a:solidFill>
                  <a:srgbClr val="002060"/>
                </a:solidFill>
                <a:latin typeface="Sakkal Majalla"/>
                <a:cs typeface="Sakkal Majalla"/>
              </a:rPr>
              <a:t>OP_DUP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OP_HASH160 &lt;pubKeyHash&gt; OP_EQUALVERIFY</a:t>
            </a:r>
            <a:r>
              <a:rPr sz="2000" b="1" spc="45" dirty="0">
                <a:solidFill>
                  <a:srgbClr val="002060"/>
                </a:solidFill>
                <a:latin typeface="Sakkal Majalla"/>
                <a:cs typeface="Sakkal Majalla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OP_CHECKSIG</a:t>
            </a:r>
            <a:endParaRPr sz="2000">
              <a:latin typeface="Sakkal Majalla"/>
              <a:cs typeface="Sakkal Majall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31266" y="51428"/>
            <a:ext cx="20796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Bitcoin</a:t>
            </a:r>
            <a:r>
              <a:rPr spc="-55" dirty="0"/>
              <a:t> </a:t>
            </a:r>
            <a:r>
              <a:rPr spc="-10" dirty="0"/>
              <a:t>Scripts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5772148" y="1009650"/>
            <a:ext cx="723900" cy="3157855"/>
            <a:chOff x="5772148" y="1009650"/>
            <a:chExt cx="723900" cy="3157855"/>
          </a:xfrm>
        </p:grpSpPr>
        <p:sp>
          <p:nvSpPr>
            <p:cNvPr id="4" name="object 4"/>
            <p:cNvSpPr/>
            <p:nvPr/>
          </p:nvSpPr>
          <p:spPr>
            <a:xfrm>
              <a:off x="5772148" y="1047750"/>
              <a:ext cx="685800" cy="0"/>
            </a:xfrm>
            <a:custGeom>
              <a:avLst/>
              <a:gdLst/>
              <a:ahLst/>
              <a:cxnLst/>
              <a:rect l="l" t="t" r="r" b="b"/>
              <a:pathLst>
                <a:path w="685800">
                  <a:moveTo>
                    <a:pt x="0" y="0"/>
                  </a:moveTo>
                  <a:lnTo>
                    <a:pt x="68580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57948" y="1043285"/>
              <a:ext cx="0" cy="3124200"/>
            </a:xfrm>
            <a:custGeom>
              <a:avLst/>
              <a:gdLst/>
              <a:ahLst/>
              <a:cxnLst/>
              <a:rect l="l" t="t" r="r" b="b"/>
              <a:pathLst>
                <a:path h="3124200">
                  <a:moveTo>
                    <a:pt x="0" y="0"/>
                  </a:moveTo>
                  <a:lnTo>
                    <a:pt x="0" y="312420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8229600" y="1047750"/>
            <a:ext cx="762000" cy="3124200"/>
          </a:xfrm>
          <a:custGeom>
            <a:avLst/>
            <a:gdLst/>
            <a:ahLst/>
            <a:cxnLst/>
            <a:rect l="l" t="t" r="r" b="b"/>
            <a:pathLst>
              <a:path w="762000" h="3124200">
                <a:moveTo>
                  <a:pt x="0" y="0"/>
                </a:moveTo>
                <a:lnTo>
                  <a:pt x="762000" y="0"/>
                </a:lnTo>
              </a:path>
              <a:path w="762000" h="3124200">
                <a:moveTo>
                  <a:pt x="0" y="0"/>
                </a:moveTo>
                <a:lnTo>
                  <a:pt x="0" y="3124200"/>
                </a:lnTo>
              </a:path>
            </a:pathLst>
          </a:custGeom>
          <a:ln w="76200">
            <a:solidFill>
              <a:srgbClr val="05050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6629400" y="2415743"/>
            <a:ext cx="1428750" cy="1066800"/>
            <a:chOff x="6629400" y="2415743"/>
            <a:chExt cx="1428750" cy="1066800"/>
          </a:xfrm>
        </p:grpSpPr>
        <p:sp>
          <p:nvSpPr>
            <p:cNvPr id="8" name="object 8"/>
            <p:cNvSpPr/>
            <p:nvPr/>
          </p:nvSpPr>
          <p:spPr>
            <a:xfrm>
              <a:off x="6629400" y="2453848"/>
              <a:ext cx="1428750" cy="0"/>
            </a:xfrm>
            <a:custGeom>
              <a:avLst/>
              <a:gdLst/>
              <a:ahLst/>
              <a:cxnLst/>
              <a:rect l="l" t="t" r="r" b="b"/>
              <a:pathLst>
                <a:path w="1428750">
                  <a:moveTo>
                    <a:pt x="0" y="0"/>
                  </a:moveTo>
                  <a:lnTo>
                    <a:pt x="142875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026275" y="2453843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635000" y="0"/>
                  </a:moveTo>
                  <a:lnTo>
                    <a:pt x="0" y="0"/>
                  </a:lnTo>
                  <a:lnTo>
                    <a:pt x="0" y="990600"/>
                  </a:lnTo>
                  <a:lnTo>
                    <a:pt x="635000" y="99060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026275" y="2453843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0" y="0"/>
                  </a:moveTo>
                  <a:lnTo>
                    <a:pt x="635000" y="0"/>
                  </a:lnTo>
                  <a:lnTo>
                    <a:pt x="635000" y="990600"/>
                  </a:lnTo>
                  <a:lnTo>
                    <a:pt x="0" y="990600"/>
                  </a:lnTo>
                  <a:lnTo>
                    <a:pt x="0" y="0"/>
                  </a:lnTo>
                  <a:close/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284478" y="2063750"/>
            <a:ext cx="33724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2400" spc="-80" dirty="0">
                <a:latin typeface="Arial Narrow"/>
                <a:cs typeface="Arial Narrow"/>
              </a:rPr>
              <a:t>Top </a:t>
            </a:r>
            <a:r>
              <a:rPr sz="2400" spc="-5" dirty="0">
                <a:latin typeface="Arial Narrow"/>
                <a:cs typeface="Arial Narrow"/>
              </a:rPr>
              <a:t>stack item is</a:t>
            </a:r>
            <a:r>
              <a:rPr sz="2400" spc="90" dirty="0">
                <a:latin typeface="Arial Narrow"/>
                <a:cs typeface="Arial Narrow"/>
              </a:rPr>
              <a:t> </a:t>
            </a:r>
            <a:r>
              <a:rPr sz="2400" spc="-5" dirty="0">
                <a:latin typeface="Arial Narrow"/>
                <a:cs typeface="Arial Narrow"/>
              </a:rPr>
              <a:t>duplicated</a:t>
            </a:r>
            <a:endParaRPr sz="2400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31134" y="873184"/>
            <a:ext cx="605790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dirty="0">
                <a:solidFill>
                  <a:srgbClr val="FF0000"/>
                </a:solidFill>
                <a:latin typeface="Sakkal Majalla"/>
                <a:cs typeface="Sakkal Majalla"/>
              </a:rPr>
              <a:t>OP_DUP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OP_HASH160 &lt;pubKeyHash&gt; OP_EQUALVERIFY</a:t>
            </a:r>
            <a:r>
              <a:rPr sz="2000" b="1" spc="45" dirty="0">
                <a:solidFill>
                  <a:srgbClr val="002060"/>
                </a:solidFill>
                <a:latin typeface="Sakkal Majalla"/>
                <a:cs typeface="Sakkal Majalla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OP_CHECKSIG</a:t>
            </a:r>
            <a:endParaRPr sz="2000">
              <a:latin typeface="Sakkal Majalla"/>
              <a:cs typeface="Sakkal Majall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839202" y="805502"/>
            <a:ext cx="1011555" cy="130937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3175" algn="ctr">
              <a:lnSpc>
                <a:spcPct val="100000"/>
              </a:lnSpc>
              <a:spcBef>
                <a:spcPts val="535"/>
              </a:spcBef>
            </a:pPr>
            <a:r>
              <a:rPr sz="2400" b="1" spc="-5" dirty="0">
                <a:latin typeface="Sakkal Majalla"/>
                <a:cs typeface="Sakkal Majalla"/>
              </a:rPr>
              <a:t>&lt;pubKey&gt;</a:t>
            </a:r>
            <a:endParaRPr sz="2400">
              <a:latin typeface="Sakkal Majalla"/>
              <a:cs typeface="Sakkal Majalla"/>
            </a:endParaRPr>
          </a:p>
          <a:p>
            <a:pPr algn="ctr">
              <a:lnSpc>
                <a:spcPct val="100000"/>
              </a:lnSpc>
              <a:spcBef>
                <a:spcPts val="434"/>
              </a:spcBef>
            </a:pPr>
            <a:r>
              <a:rPr sz="2400" b="1" spc="-5" dirty="0">
                <a:latin typeface="Sakkal Majalla"/>
                <a:cs typeface="Sakkal Majalla"/>
              </a:rPr>
              <a:t>&lt;pubKey&gt;</a:t>
            </a:r>
            <a:endParaRPr sz="2400">
              <a:latin typeface="Sakkal Majalla"/>
              <a:cs typeface="Sakkal Majalla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sz="2400" b="1" spc="-5" dirty="0">
                <a:latin typeface="Sakkal Majalla"/>
                <a:cs typeface="Sakkal Majalla"/>
              </a:rPr>
              <a:t>&lt;sig&gt;</a:t>
            </a:r>
            <a:endParaRPr sz="2400">
              <a:latin typeface="Sakkal Majalla"/>
              <a:cs typeface="Sakkal Majall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88288" y="3298402"/>
            <a:ext cx="529590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OP_HASH160 &lt;pubKeyHash&gt; OP_EQUALVERIFY</a:t>
            </a:r>
            <a:r>
              <a:rPr sz="2000" b="1" spc="50" dirty="0">
                <a:solidFill>
                  <a:srgbClr val="002060"/>
                </a:solidFill>
                <a:latin typeface="Sakkal Majalla"/>
                <a:cs typeface="Sakkal Majalla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OP_CHECKSIG</a:t>
            </a:r>
            <a:endParaRPr sz="2000">
              <a:latin typeface="Sakkal Majalla"/>
              <a:cs typeface="Sakkal Majall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31266" y="51428"/>
            <a:ext cx="20796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Bitcoin</a:t>
            </a:r>
            <a:r>
              <a:rPr spc="-55" dirty="0"/>
              <a:t> </a:t>
            </a:r>
            <a:r>
              <a:rPr spc="-10" dirty="0"/>
              <a:t>Scripts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5772148" y="1009650"/>
            <a:ext cx="723900" cy="3157855"/>
            <a:chOff x="5772148" y="1009650"/>
            <a:chExt cx="723900" cy="3157855"/>
          </a:xfrm>
        </p:grpSpPr>
        <p:sp>
          <p:nvSpPr>
            <p:cNvPr id="4" name="object 4"/>
            <p:cNvSpPr/>
            <p:nvPr/>
          </p:nvSpPr>
          <p:spPr>
            <a:xfrm>
              <a:off x="5772148" y="1047750"/>
              <a:ext cx="685800" cy="0"/>
            </a:xfrm>
            <a:custGeom>
              <a:avLst/>
              <a:gdLst/>
              <a:ahLst/>
              <a:cxnLst/>
              <a:rect l="l" t="t" r="r" b="b"/>
              <a:pathLst>
                <a:path w="685800">
                  <a:moveTo>
                    <a:pt x="0" y="0"/>
                  </a:moveTo>
                  <a:lnTo>
                    <a:pt x="68580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57948" y="1043285"/>
              <a:ext cx="0" cy="3124200"/>
            </a:xfrm>
            <a:custGeom>
              <a:avLst/>
              <a:gdLst/>
              <a:ahLst/>
              <a:cxnLst/>
              <a:rect l="l" t="t" r="r" b="b"/>
              <a:pathLst>
                <a:path h="3124200">
                  <a:moveTo>
                    <a:pt x="0" y="0"/>
                  </a:moveTo>
                  <a:lnTo>
                    <a:pt x="0" y="312420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8229600" y="1047750"/>
            <a:ext cx="762000" cy="3124200"/>
          </a:xfrm>
          <a:custGeom>
            <a:avLst/>
            <a:gdLst/>
            <a:ahLst/>
            <a:cxnLst/>
            <a:rect l="l" t="t" r="r" b="b"/>
            <a:pathLst>
              <a:path w="762000" h="3124200">
                <a:moveTo>
                  <a:pt x="0" y="0"/>
                </a:moveTo>
                <a:lnTo>
                  <a:pt x="762000" y="0"/>
                </a:lnTo>
              </a:path>
              <a:path w="762000" h="3124200">
                <a:moveTo>
                  <a:pt x="0" y="0"/>
                </a:moveTo>
                <a:lnTo>
                  <a:pt x="0" y="3124200"/>
                </a:lnTo>
              </a:path>
            </a:pathLst>
          </a:custGeom>
          <a:ln w="76200">
            <a:solidFill>
              <a:srgbClr val="05050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6629400" y="2415743"/>
            <a:ext cx="1428750" cy="1066800"/>
            <a:chOff x="6629400" y="2415743"/>
            <a:chExt cx="1428750" cy="1066800"/>
          </a:xfrm>
        </p:grpSpPr>
        <p:sp>
          <p:nvSpPr>
            <p:cNvPr id="8" name="object 8"/>
            <p:cNvSpPr/>
            <p:nvPr/>
          </p:nvSpPr>
          <p:spPr>
            <a:xfrm>
              <a:off x="6629400" y="2453848"/>
              <a:ext cx="1428750" cy="0"/>
            </a:xfrm>
            <a:custGeom>
              <a:avLst/>
              <a:gdLst/>
              <a:ahLst/>
              <a:cxnLst/>
              <a:rect l="l" t="t" r="r" b="b"/>
              <a:pathLst>
                <a:path w="1428750">
                  <a:moveTo>
                    <a:pt x="0" y="0"/>
                  </a:moveTo>
                  <a:lnTo>
                    <a:pt x="142875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026275" y="2453843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635000" y="0"/>
                  </a:moveTo>
                  <a:lnTo>
                    <a:pt x="0" y="0"/>
                  </a:lnTo>
                  <a:lnTo>
                    <a:pt x="0" y="990600"/>
                  </a:lnTo>
                  <a:lnTo>
                    <a:pt x="635000" y="99060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026275" y="2453843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0" y="0"/>
                  </a:moveTo>
                  <a:lnTo>
                    <a:pt x="635000" y="0"/>
                  </a:lnTo>
                  <a:lnTo>
                    <a:pt x="635000" y="990600"/>
                  </a:lnTo>
                  <a:lnTo>
                    <a:pt x="0" y="990600"/>
                  </a:lnTo>
                  <a:lnTo>
                    <a:pt x="0" y="0"/>
                  </a:lnTo>
                  <a:close/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284478" y="2063750"/>
            <a:ext cx="571246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2400" spc="-80" dirty="0">
                <a:latin typeface="Arial Narrow"/>
                <a:cs typeface="Arial Narrow"/>
              </a:rPr>
              <a:t>Top </a:t>
            </a:r>
            <a:r>
              <a:rPr sz="2400" spc="-5" dirty="0">
                <a:latin typeface="Arial Narrow"/>
                <a:cs typeface="Arial Narrow"/>
              </a:rPr>
              <a:t>stack item is hashed (RIPEMD-160</a:t>
            </a:r>
            <a:r>
              <a:rPr sz="2400" spc="185" dirty="0">
                <a:latin typeface="Arial Narrow"/>
                <a:cs typeface="Arial Narrow"/>
              </a:rPr>
              <a:t> </a:t>
            </a:r>
            <a:r>
              <a:rPr sz="2400" spc="-5" dirty="0">
                <a:latin typeface="Arial Narrow"/>
                <a:cs typeface="Arial Narrow"/>
              </a:rPr>
              <a:t>hashing)</a:t>
            </a:r>
            <a:endParaRPr sz="2400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15896" y="1079031"/>
            <a:ext cx="5295900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spc="-5" dirty="0">
                <a:solidFill>
                  <a:srgbClr val="FF0000"/>
                </a:solidFill>
                <a:latin typeface="Sakkal Majalla"/>
                <a:cs typeface="Sakkal Majalla"/>
              </a:rPr>
              <a:t>OP_HASH160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&lt;pubKeyHash&gt; OP_EQUALVERIFY</a:t>
            </a:r>
            <a:r>
              <a:rPr sz="2000" b="1" spc="50" dirty="0">
                <a:solidFill>
                  <a:srgbClr val="002060"/>
                </a:solidFill>
                <a:latin typeface="Sakkal Majalla"/>
                <a:cs typeface="Sakkal Majalla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OP_CHECKSIG</a:t>
            </a:r>
            <a:endParaRPr sz="2000">
              <a:latin typeface="Sakkal Majalla"/>
              <a:cs typeface="Sakkal Majall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67886" y="821489"/>
            <a:ext cx="1140460" cy="1293495"/>
          </a:xfrm>
          <a:prstGeom prst="rect">
            <a:avLst/>
          </a:prstGeom>
        </p:spPr>
        <p:txBody>
          <a:bodyPr vert="horz" wrap="square" lIns="0" tIns="5969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470"/>
              </a:spcBef>
            </a:pPr>
            <a:r>
              <a:rPr sz="2400" b="1" dirty="0">
                <a:latin typeface="Sakkal Majalla"/>
                <a:cs typeface="Sakkal Majalla"/>
              </a:rPr>
              <a:t>&lt;pubHash&gt;</a:t>
            </a:r>
            <a:endParaRPr sz="2400">
              <a:latin typeface="Sakkal Majalla"/>
              <a:cs typeface="Sakkal Majalla"/>
            </a:endParaRPr>
          </a:p>
          <a:p>
            <a:pPr marL="9525" algn="ctr">
              <a:lnSpc>
                <a:spcPct val="100000"/>
              </a:lnSpc>
              <a:spcBef>
                <a:spcPts val="375"/>
              </a:spcBef>
            </a:pPr>
            <a:r>
              <a:rPr sz="2400" b="1" spc="-5" dirty="0">
                <a:latin typeface="Sakkal Majalla"/>
                <a:cs typeface="Sakkal Majalla"/>
              </a:rPr>
              <a:t>&lt;pubKey&gt;</a:t>
            </a:r>
            <a:endParaRPr sz="2400">
              <a:latin typeface="Sakkal Majalla"/>
              <a:cs typeface="Sakkal Majalla"/>
            </a:endParaRPr>
          </a:p>
          <a:p>
            <a:pPr marL="9525" algn="ctr">
              <a:lnSpc>
                <a:spcPct val="100000"/>
              </a:lnSpc>
              <a:spcBef>
                <a:spcPts val="595"/>
              </a:spcBef>
            </a:pPr>
            <a:r>
              <a:rPr sz="2400" b="1" spc="-5" dirty="0">
                <a:latin typeface="Sakkal Majalla"/>
                <a:cs typeface="Sakkal Majalla"/>
              </a:rPr>
              <a:t>&lt;sig&gt;</a:t>
            </a:r>
            <a:endParaRPr sz="2400">
              <a:latin typeface="Sakkal Majalla"/>
              <a:cs typeface="Sakkal Majall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88288" y="3298402"/>
            <a:ext cx="4110354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&lt;pubKeyHash&gt; OP_EQUALVERIFY</a:t>
            </a:r>
            <a:r>
              <a:rPr sz="2000" b="1" spc="20" dirty="0">
                <a:solidFill>
                  <a:srgbClr val="002060"/>
                </a:solidFill>
                <a:latin typeface="Sakkal Majalla"/>
                <a:cs typeface="Sakkal Majalla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OP_CHECKSIG</a:t>
            </a:r>
            <a:endParaRPr sz="2000">
              <a:latin typeface="Sakkal Majalla"/>
              <a:cs typeface="Sakkal Majall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31266" y="51428"/>
            <a:ext cx="20796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Bitcoin</a:t>
            </a:r>
            <a:r>
              <a:rPr spc="-55" dirty="0"/>
              <a:t> </a:t>
            </a:r>
            <a:r>
              <a:rPr spc="-10" dirty="0"/>
              <a:t>Scripts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5772148" y="1009650"/>
            <a:ext cx="723900" cy="3157855"/>
            <a:chOff x="5772148" y="1009650"/>
            <a:chExt cx="723900" cy="3157855"/>
          </a:xfrm>
        </p:grpSpPr>
        <p:sp>
          <p:nvSpPr>
            <p:cNvPr id="4" name="object 4"/>
            <p:cNvSpPr/>
            <p:nvPr/>
          </p:nvSpPr>
          <p:spPr>
            <a:xfrm>
              <a:off x="5772148" y="1047750"/>
              <a:ext cx="685800" cy="0"/>
            </a:xfrm>
            <a:custGeom>
              <a:avLst/>
              <a:gdLst/>
              <a:ahLst/>
              <a:cxnLst/>
              <a:rect l="l" t="t" r="r" b="b"/>
              <a:pathLst>
                <a:path w="685800">
                  <a:moveTo>
                    <a:pt x="0" y="0"/>
                  </a:moveTo>
                  <a:lnTo>
                    <a:pt x="68580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457948" y="1043285"/>
              <a:ext cx="0" cy="3124200"/>
            </a:xfrm>
            <a:custGeom>
              <a:avLst/>
              <a:gdLst/>
              <a:ahLst/>
              <a:cxnLst/>
              <a:rect l="l" t="t" r="r" b="b"/>
              <a:pathLst>
                <a:path h="3124200">
                  <a:moveTo>
                    <a:pt x="0" y="0"/>
                  </a:moveTo>
                  <a:lnTo>
                    <a:pt x="0" y="312420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8229600" y="1047750"/>
            <a:ext cx="762000" cy="3124200"/>
          </a:xfrm>
          <a:custGeom>
            <a:avLst/>
            <a:gdLst/>
            <a:ahLst/>
            <a:cxnLst/>
            <a:rect l="l" t="t" r="r" b="b"/>
            <a:pathLst>
              <a:path w="762000" h="3124200">
                <a:moveTo>
                  <a:pt x="0" y="0"/>
                </a:moveTo>
                <a:lnTo>
                  <a:pt x="762000" y="0"/>
                </a:lnTo>
              </a:path>
              <a:path w="762000" h="3124200">
                <a:moveTo>
                  <a:pt x="0" y="0"/>
                </a:moveTo>
                <a:lnTo>
                  <a:pt x="0" y="3124200"/>
                </a:lnTo>
              </a:path>
            </a:pathLst>
          </a:custGeom>
          <a:ln w="76200">
            <a:solidFill>
              <a:srgbClr val="05050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6648447" y="2672676"/>
            <a:ext cx="1428750" cy="1066800"/>
            <a:chOff x="6648447" y="2672676"/>
            <a:chExt cx="1428750" cy="1066800"/>
          </a:xfrm>
        </p:grpSpPr>
        <p:sp>
          <p:nvSpPr>
            <p:cNvPr id="8" name="object 8"/>
            <p:cNvSpPr/>
            <p:nvPr/>
          </p:nvSpPr>
          <p:spPr>
            <a:xfrm>
              <a:off x="6648447" y="2710780"/>
              <a:ext cx="1428750" cy="0"/>
            </a:xfrm>
            <a:custGeom>
              <a:avLst/>
              <a:gdLst/>
              <a:ahLst/>
              <a:cxnLst/>
              <a:rect l="l" t="t" r="r" b="b"/>
              <a:pathLst>
                <a:path w="1428750">
                  <a:moveTo>
                    <a:pt x="0" y="0"/>
                  </a:moveTo>
                  <a:lnTo>
                    <a:pt x="1428750" y="0"/>
                  </a:lnTo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045325" y="2710776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635000" y="0"/>
                  </a:moveTo>
                  <a:lnTo>
                    <a:pt x="0" y="0"/>
                  </a:lnTo>
                  <a:lnTo>
                    <a:pt x="0" y="990600"/>
                  </a:lnTo>
                  <a:lnTo>
                    <a:pt x="635000" y="990600"/>
                  </a:lnTo>
                  <a:lnTo>
                    <a:pt x="63500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045325" y="2710776"/>
              <a:ext cx="635000" cy="990600"/>
            </a:xfrm>
            <a:custGeom>
              <a:avLst/>
              <a:gdLst/>
              <a:ahLst/>
              <a:cxnLst/>
              <a:rect l="l" t="t" r="r" b="b"/>
              <a:pathLst>
                <a:path w="635000" h="990600">
                  <a:moveTo>
                    <a:pt x="0" y="0"/>
                  </a:moveTo>
                  <a:lnTo>
                    <a:pt x="635000" y="0"/>
                  </a:lnTo>
                  <a:lnTo>
                    <a:pt x="635000" y="990600"/>
                  </a:lnTo>
                  <a:lnTo>
                    <a:pt x="0" y="990600"/>
                  </a:lnTo>
                  <a:lnTo>
                    <a:pt x="0" y="0"/>
                  </a:lnTo>
                  <a:close/>
                </a:path>
              </a:pathLst>
            </a:custGeom>
            <a:ln w="76200">
              <a:solidFill>
                <a:srgbClr val="050505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284478" y="2063750"/>
            <a:ext cx="42456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2400" spc="-5" dirty="0">
                <a:latin typeface="Arial Narrow"/>
                <a:cs typeface="Arial Narrow"/>
              </a:rPr>
              <a:t>The constant is pushed in the</a:t>
            </a:r>
            <a:r>
              <a:rPr sz="2400" spc="120" dirty="0">
                <a:latin typeface="Arial Narrow"/>
                <a:cs typeface="Arial Narrow"/>
              </a:rPr>
              <a:t> </a:t>
            </a:r>
            <a:r>
              <a:rPr sz="2400" spc="-5" dirty="0">
                <a:latin typeface="Arial Narrow"/>
                <a:cs typeface="Arial Narrow"/>
              </a:rPr>
              <a:t>stack</a:t>
            </a:r>
            <a:endParaRPr sz="2400">
              <a:latin typeface="Arial Narrow"/>
              <a:cs typeface="Arial Narro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19702" y="1131366"/>
            <a:ext cx="4110354" cy="3308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000" b="1" spc="-5" dirty="0">
                <a:solidFill>
                  <a:srgbClr val="FF0000"/>
                </a:solidFill>
                <a:latin typeface="Sakkal Majalla"/>
                <a:cs typeface="Sakkal Majalla"/>
              </a:rPr>
              <a:t>&lt;pubKeyHash&gt;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OP_EQUALVERIFY</a:t>
            </a:r>
            <a:r>
              <a:rPr sz="2000" b="1" spc="20" dirty="0">
                <a:solidFill>
                  <a:srgbClr val="002060"/>
                </a:solidFill>
                <a:latin typeface="Sakkal Majalla"/>
                <a:cs typeface="Sakkal Majalla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OP_CHECKSIG</a:t>
            </a:r>
            <a:endParaRPr sz="2000">
              <a:latin typeface="Sakkal Majalla"/>
              <a:cs typeface="Sakkal Majall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88288" y="3298402"/>
            <a:ext cx="282702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OP_EQUALVERIFY</a:t>
            </a:r>
            <a:r>
              <a:rPr sz="2000" b="1" spc="-15" dirty="0">
                <a:solidFill>
                  <a:srgbClr val="002060"/>
                </a:solidFill>
                <a:latin typeface="Sakkal Majalla"/>
                <a:cs typeface="Sakkal Majalla"/>
              </a:rPr>
              <a:t> </a:t>
            </a:r>
            <a:r>
              <a:rPr sz="2000" b="1" spc="-5" dirty="0">
                <a:solidFill>
                  <a:srgbClr val="002060"/>
                </a:solidFill>
                <a:latin typeface="Sakkal Majalla"/>
                <a:cs typeface="Sakkal Majalla"/>
              </a:rPr>
              <a:t>OP_CHECKSIG</a:t>
            </a:r>
            <a:endParaRPr sz="2000">
              <a:latin typeface="Sakkal Majalla"/>
              <a:cs typeface="Sakkal Majall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560939" y="942087"/>
            <a:ext cx="1521460" cy="1628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Sakkal Majalla"/>
                <a:cs typeface="Sakkal Majalla"/>
              </a:rPr>
              <a:t>&lt;pubKeyHash&gt;</a:t>
            </a:r>
            <a:endParaRPr sz="2400">
              <a:latin typeface="Sakkal Majalla"/>
              <a:cs typeface="Sakkal Majalla"/>
            </a:endParaRPr>
          </a:p>
          <a:p>
            <a:pPr marL="1905" algn="ctr">
              <a:lnSpc>
                <a:spcPct val="100000"/>
              </a:lnSpc>
              <a:spcBef>
                <a:spcPts val="130"/>
              </a:spcBef>
            </a:pPr>
            <a:r>
              <a:rPr sz="2400" b="1" dirty="0">
                <a:latin typeface="Sakkal Majalla"/>
                <a:cs typeface="Sakkal Majalla"/>
              </a:rPr>
              <a:t>&lt;pubHash&gt;</a:t>
            </a:r>
            <a:endParaRPr sz="2400">
              <a:latin typeface="Sakkal Majalla"/>
              <a:cs typeface="Sakkal Majalla"/>
            </a:endParaRPr>
          </a:p>
          <a:p>
            <a:pPr marL="12065" algn="ctr">
              <a:lnSpc>
                <a:spcPct val="100000"/>
              </a:lnSpc>
              <a:spcBef>
                <a:spcPts val="375"/>
              </a:spcBef>
            </a:pPr>
            <a:r>
              <a:rPr sz="2400" b="1" spc="-5" dirty="0">
                <a:latin typeface="Sakkal Majalla"/>
                <a:cs typeface="Sakkal Majalla"/>
              </a:rPr>
              <a:t>&lt;pubKey&gt;</a:t>
            </a:r>
            <a:endParaRPr sz="2400">
              <a:latin typeface="Sakkal Majalla"/>
              <a:cs typeface="Sakkal Majalla"/>
            </a:endParaRPr>
          </a:p>
          <a:p>
            <a:pPr marL="12065" algn="ctr">
              <a:lnSpc>
                <a:spcPct val="100000"/>
              </a:lnSpc>
              <a:spcBef>
                <a:spcPts val="595"/>
              </a:spcBef>
            </a:pPr>
            <a:r>
              <a:rPr sz="2400" b="1" spc="-5" dirty="0">
                <a:latin typeface="Sakkal Majalla"/>
                <a:cs typeface="Sakkal Majalla"/>
              </a:rPr>
              <a:t>&lt;sig&gt;</a:t>
            </a:r>
            <a:endParaRPr sz="2400">
              <a:latin typeface="Sakkal Majalla"/>
              <a:cs typeface="Sakkal Majall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</TotalTime>
  <Words>470</Words>
  <Application>Microsoft Office PowerPoint</Application>
  <PresentationFormat>On-screen Show (16:9)</PresentationFormat>
  <Paragraphs>109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Sakkal Majalla</vt:lpstr>
      <vt:lpstr>Times New Roman</vt:lpstr>
      <vt:lpstr>Arial Narrow</vt:lpstr>
      <vt:lpstr>Calibri</vt:lpstr>
      <vt:lpstr>Office Theme</vt:lpstr>
      <vt:lpstr>BITCOIN SCRIPT PART 2</vt:lpstr>
      <vt:lpstr>Bitcoin Scripts</vt:lpstr>
      <vt:lpstr>Bitcoin Scripts – A Simple Example</vt:lpstr>
      <vt:lpstr>Bitcoin Scripts</vt:lpstr>
      <vt:lpstr>Bitcoin Scripts</vt:lpstr>
      <vt:lpstr>Bitcoin Scripts</vt:lpstr>
      <vt:lpstr>Bitcoin Scripts</vt:lpstr>
      <vt:lpstr>Bitcoin Scripts</vt:lpstr>
      <vt:lpstr>Bitcoin Scripts</vt:lpstr>
      <vt:lpstr>Bitcoin Scripts</vt:lpstr>
      <vt:lpstr>Bitcoin Scripts</vt:lpstr>
      <vt:lpstr>Interesting Bitcoin Scripts</vt:lpstr>
      <vt:lpstr>Interesting Bitcoin Scripts</vt:lpstr>
      <vt:lpstr>PowerPoint Presentation</vt:lpstr>
      <vt:lpstr>Bitcoin P2P Network</vt:lpstr>
      <vt:lpstr>Joining in a Bitcoin P2P Network</vt:lpstr>
      <vt:lpstr>Joining in a Bitcoin P2P Network</vt:lpstr>
      <vt:lpstr>Joining in a Bitcoin P2P Network</vt:lpstr>
      <vt:lpstr>Joining in a Bitcoin P2P Network</vt:lpstr>
      <vt:lpstr>Joining in a Bitcoin P2P Network</vt:lpstr>
      <vt:lpstr>Joining in a Bitcoin P2P Network</vt:lpstr>
      <vt:lpstr>Joining in a Bitcoin P2P Network</vt:lpstr>
      <vt:lpstr>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i4344 sushanta</dc:creator>
  <cp:lastModifiedBy>Anjaneyulu</cp:lastModifiedBy>
  <cp:revision>18</cp:revision>
  <dcterms:created xsi:type="dcterms:W3CDTF">2020-06-04T02:33:10Z</dcterms:created>
  <dcterms:modified xsi:type="dcterms:W3CDTF">2021-07-28T04:09:28Z</dcterms:modified>
</cp:coreProperties>
</file>